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85" r:id="rId3"/>
    <p:sldId id="257" r:id="rId4"/>
    <p:sldId id="269" r:id="rId5"/>
    <p:sldId id="258" r:id="rId6"/>
    <p:sldId id="259" r:id="rId7"/>
    <p:sldId id="260" r:id="rId8"/>
    <p:sldId id="261" r:id="rId9"/>
    <p:sldId id="263" r:id="rId10"/>
    <p:sldId id="264" r:id="rId11"/>
    <p:sldId id="265" r:id="rId12"/>
    <p:sldId id="266" r:id="rId13"/>
    <p:sldId id="267" r:id="rId14"/>
    <p:sldId id="268" r:id="rId15"/>
    <p:sldId id="270" r:id="rId16"/>
    <p:sldId id="271" r:id="rId17"/>
    <p:sldId id="272" r:id="rId18"/>
    <p:sldId id="273" r:id="rId19"/>
    <p:sldId id="274" r:id="rId20"/>
    <p:sldId id="276" r:id="rId21"/>
    <p:sldId id="277" r:id="rId22"/>
    <p:sldId id="278" r:id="rId23"/>
    <p:sldId id="279" r:id="rId24"/>
    <p:sldId id="280" r:id="rId25"/>
    <p:sldId id="282" r:id="rId26"/>
    <p:sldId id="286" r:id="rId27"/>
    <p:sldId id="281"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4" autoAdjust="0"/>
    <p:restoredTop sz="83695" autoAdjust="0"/>
  </p:normalViewPr>
  <p:slideViewPr>
    <p:cSldViewPr snapToGrid="0">
      <p:cViewPr varScale="1">
        <p:scale>
          <a:sx n="86" d="100"/>
          <a:sy n="86" d="100"/>
        </p:scale>
        <p:origin x="60" y="38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FE10F-3657-4ECE-84FD-AB9F013E17DA}"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F8C382-4418-4E1B-9659-9C2E673B03F2}" type="slidenum">
              <a:rPr lang="en-US" smtClean="0"/>
              <a:t>‹#›</a:t>
            </a:fld>
            <a:endParaRPr lang="en-US"/>
          </a:p>
        </p:txBody>
      </p:sp>
    </p:spTree>
    <p:extLst>
      <p:ext uri="{BB962C8B-B14F-4D97-AF65-F5344CB8AC3E}">
        <p14:creationId xmlns:p14="http://schemas.microsoft.com/office/powerpoint/2010/main" val="3033945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Bastani et al. (2024) finds that students who used ChatGPT 4.0 (i.e., GPT 4.0) solved 48% more problems than those in the control group. Furthermore, those with the ChatGPT Tutor, which was designed to avoid errors and to provide hints to the student without directly providing the answer, solved 127% more practice problems compared to the control group.</a:t>
            </a:r>
          </a:p>
          <a:p>
            <a:endParaRPr lang="en-US" dirty="0"/>
          </a:p>
          <a:p>
            <a:r>
              <a:rPr lang="en-US" dirty="0"/>
              <a:t>Yet, when put in the exam setting, when access to ChatGPT was taken away, students who had access to ChatGPT 4.0 performed17% worse than students in the control group. Students who had access to the ChatGPT Tutor did not perform in a statistically significant different way from those in the control group.</a:t>
            </a:r>
          </a:p>
          <a:p>
            <a:endParaRPr lang="en-US" dirty="0"/>
          </a:p>
          <a:p>
            <a:r>
              <a:rPr lang="en-US" dirty="0"/>
              <a:t>These results suggest that students use ChatGPT as a “crutch” instead of actually learning. If we are going to maintain critical thinking, problem solving, the ability to over adversity, the faculty of focus, memorization, and other skills necessary for a meaningful life, then ChatGPT is a negative influence.</a:t>
            </a:r>
            <a:r>
              <a:rPr lang="en-US" b="0" i="0" dirty="0">
                <a:solidFill>
                  <a:srgbClr val="404040"/>
                </a:solidFill>
                <a:effectLst/>
                <a:latin typeface="Helvetica" panose="020B0604020202020204" pitchFamily="34" charset="0"/>
              </a:rPr>
              <a:t> solved </a:t>
            </a:r>
            <a:endParaRPr lang="en-US" dirty="0"/>
          </a:p>
        </p:txBody>
      </p:sp>
      <p:sp>
        <p:nvSpPr>
          <p:cNvPr id="4" name="Slide Number Placeholder 3"/>
          <p:cNvSpPr>
            <a:spLocks noGrp="1"/>
          </p:cNvSpPr>
          <p:nvPr>
            <p:ph type="sldNum" sz="quarter" idx="5"/>
          </p:nvPr>
        </p:nvSpPr>
        <p:spPr/>
        <p:txBody>
          <a:bodyPr/>
          <a:lstStyle/>
          <a:p>
            <a:fld id="{D6F8C382-4418-4E1B-9659-9C2E673B03F2}" type="slidenum">
              <a:rPr lang="en-US" smtClean="0"/>
              <a:t>5</a:t>
            </a:fld>
            <a:endParaRPr lang="en-US"/>
          </a:p>
        </p:txBody>
      </p:sp>
    </p:spTree>
    <p:extLst>
      <p:ext uri="{BB962C8B-B14F-4D97-AF65-F5344CB8AC3E}">
        <p14:creationId xmlns:p14="http://schemas.microsoft.com/office/powerpoint/2010/main" val="3286742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9DDDE-2C57-E58F-8CD4-E4AA16F04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8DEA-1511-B088-E8A0-62917597A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5C3B4-BD5C-56CF-45D5-697907DA78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95D62A-9D0D-B5FA-16B4-F88EFD41755A}"/>
              </a:ext>
            </a:extLst>
          </p:cNvPr>
          <p:cNvSpPr>
            <a:spLocks noGrp="1"/>
          </p:cNvSpPr>
          <p:nvPr>
            <p:ph type="sldNum" sz="quarter" idx="5"/>
          </p:nvPr>
        </p:nvSpPr>
        <p:spPr/>
        <p:txBody>
          <a:bodyPr/>
          <a:lstStyle/>
          <a:p>
            <a:fld id="{D6F8C382-4418-4E1B-9659-9C2E673B03F2}" type="slidenum">
              <a:rPr lang="en-US" smtClean="0"/>
              <a:t>14</a:t>
            </a:fld>
            <a:endParaRPr lang="en-US"/>
          </a:p>
        </p:txBody>
      </p:sp>
    </p:spTree>
    <p:extLst>
      <p:ext uri="{BB962C8B-B14F-4D97-AF65-F5344CB8AC3E}">
        <p14:creationId xmlns:p14="http://schemas.microsoft.com/office/powerpoint/2010/main" val="2581785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981AC-CE49-D245-039C-468C5A44A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85E22-F113-17F8-CBD7-B2A89C785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7C0B8C-5C7C-C995-77B4-2D39F89CB4A5}"/>
              </a:ext>
            </a:extLst>
          </p:cNvPr>
          <p:cNvSpPr>
            <a:spLocks noGrp="1"/>
          </p:cNvSpPr>
          <p:nvPr>
            <p:ph type="body" idx="1"/>
          </p:nvPr>
        </p:nvSpPr>
        <p:spPr/>
        <p:txBody>
          <a:bodyPr/>
          <a:lstStyle/>
          <a:p>
            <a:r>
              <a:rPr lang="en-US" dirty="0"/>
              <a:t>If the key is that we need to have a foundational knowledge before we can make a tool useful, what does this mean about the university and our students?</a:t>
            </a:r>
          </a:p>
          <a:p>
            <a:endParaRPr lang="en-US" dirty="0"/>
          </a:p>
          <a:p>
            <a:r>
              <a:rPr lang="en-US" dirty="0"/>
              <a:t>Do our students have a foundational knowledge of accounting, criminal justice, … or theatre? Even if we think of subjects like English, history, and mathematics, sure students took these subjects in high school, but do they have a foundational knowledge in the material we teach in these subjects? </a:t>
            </a:r>
          </a:p>
          <a:p>
            <a:endParaRPr lang="en-US" dirty="0"/>
          </a:p>
          <a:p>
            <a:r>
              <a:rPr lang="en-US" dirty="0"/>
              <a:t>So if our students lack the foundation, why are we giving them the tool when our application of the calculator has taught us that we need to build the foundational knowledge and skills before using a tool?</a:t>
            </a:r>
          </a:p>
        </p:txBody>
      </p:sp>
      <p:sp>
        <p:nvSpPr>
          <p:cNvPr id="4" name="Slide Number Placeholder 3">
            <a:extLst>
              <a:ext uri="{FF2B5EF4-FFF2-40B4-BE49-F238E27FC236}">
                <a16:creationId xmlns:a16="http://schemas.microsoft.com/office/drawing/2014/main" id="{2C6A87E6-4A6C-B668-457F-FE7A2FD5C686}"/>
              </a:ext>
            </a:extLst>
          </p:cNvPr>
          <p:cNvSpPr>
            <a:spLocks noGrp="1"/>
          </p:cNvSpPr>
          <p:nvPr>
            <p:ph type="sldNum" sz="quarter" idx="5"/>
          </p:nvPr>
        </p:nvSpPr>
        <p:spPr/>
        <p:txBody>
          <a:bodyPr/>
          <a:lstStyle/>
          <a:p>
            <a:fld id="{D6F8C382-4418-4E1B-9659-9C2E673B03F2}" type="slidenum">
              <a:rPr lang="en-US" smtClean="0"/>
              <a:t>15</a:t>
            </a:fld>
            <a:endParaRPr lang="en-US"/>
          </a:p>
        </p:txBody>
      </p:sp>
    </p:spTree>
    <p:extLst>
      <p:ext uri="{BB962C8B-B14F-4D97-AF65-F5344CB8AC3E}">
        <p14:creationId xmlns:p14="http://schemas.microsoft.com/office/powerpoint/2010/main" val="1967608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B99C9-763D-A6C9-278F-BA125DB61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B0B26-B3B9-18B1-CA00-D92817E21E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580ED-5774-4F24-4BD3-ABA49861D8A1}"/>
              </a:ext>
            </a:extLst>
          </p:cNvPr>
          <p:cNvSpPr>
            <a:spLocks noGrp="1"/>
          </p:cNvSpPr>
          <p:nvPr>
            <p:ph type="body" idx="1"/>
          </p:nvPr>
        </p:nvSpPr>
        <p:spPr/>
        <p:txBody>
          <a:bodyPr/>
          <a:lstStyle/>
          <a:p>
            <a:r>
              <a:rPr lang="en-US" dirty="0"/>
              <a:t>https://medium.com/data-science-at-microsoft/how-large-language-models-work-91c362f5b78f</a:t>
            </a:r>
          </a:p>
        </p:txBody>
      </p:sp>
      <p:sp>
        <p:nvSpPr>
          <p:cNvPr id="4" name="Slide Number Placeholder 3">
            <a:extLst>
              <a:ext uri="{FF2B5EF4-FFF2-40B4-BE49-F238E27FC236}">
                <a16:creationId xmlns:a16="http://schemas.microsoft.com/office/drawing/2014/main" id="{EEDB39C2-1A96-FF01-636C-5744122495A5}"/>
              </a:ext>
            </a:extLst>
          </p:cNvPr>
          <p:cNvSpPr>
            <a:spLocks noGrp="1"/>
          </p:cNvSpPr>
          <p:nvPr>
            <p:ph type="sldNum" sz="quarter" idx="5"/>
          </p:nvPr>
        </p:nvSpPr>
        <p:spPr/>
        <p:txBody>
          <a:bodyPr/>
          <a:lstStyle/>
          <a:p>
            <a:fld id="{D6F8C382-4418-4E1B-9659-9C2E673B03F2}" type="slidenum">
              <a:rPr lang="en-US" smtClean="0"/>
              <a:t>16</a:t>
            </a:fld>
            <a:endParaRPr lang="en-US"/>
          </a:p>
        </p:txBody>
      </p:sp>
    </p:spTree>
    <p:extLst>
      <p:ext uri="{BB962C8B-B14F-4D97-AF65-F5344CB8AC3E}">
        <p14:creationId xmlns:p14="http://schemas.microsoft.com/office/powerpoint/2010/main" val="3694027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20D88-A174-1A38-55BB-1F95159AF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ECBE7-B8FB-926D-4A0D-4DBFE9745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503E3-53DA-AD40-4A0A-551E5126F0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6B5554-B359-0237-BE27-89D0641AC31B}"/>
              </a:ext>
            </a:extLst>
          </p:cNvPr>
          <p:cNvSpPr>
            <a:spLocks noGrp="1"/>
          </p:cNvSpPr>
          <p:nvPr>
            <p:ph type="sldNum" sz="quarter" idx="5"/>
          </p:nvPr>
        </p:nvSpPr>
        <p:spPr/>
        <p:txBody>
          <a:bodyPr/>
          <a:lstStyle/>
          <a:p>
            <a:fld id="{D6F8C382-4418-4E1B-9659-9C2E673B03F2}" type="slidenum">
              <a:rPr lang="en-US" smtClean="0"/>
              <a:t>17</a:t>
            </a:fld>
            <a:endParaRPr lang="en-US"/>
          </a:p>
        </p:txBody>
      </p:sp>
    </p:spTree>
    <p:extLst>
      <p:ext uri="{BB962C8B-B14F-4D97-AF65-F5344CB8AC3E}">
        <p14:creationId xmlns:p14="http://schemas.microsoft.com/office/powerpoint/2010/main" val="124917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B3842-9CC4-B05D-D5BE-78759C796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E2056-C874-3A52-1CCA-85D664ADD5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C3410-3697-404B-19A6-3CBB041924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926430-C41B-E5F5-2EFE-82504F7F76DE}"/>
              </a:ext>
            </a:extLst>
          </p:cNvPr>
          <p:cNvSpPr>
            <a:spLocks noGrp="1"/>
          </p:cNvSpPr>
          <p:nvPr>
            <p:ph type="sldNum" sz="quarter" idx="5"/>
          </p:nvPr>
        </p:nvSpPr>
        <p:spPr/>
        <p:txBody>
          <a:bodyPr/>
          <a:lstStyle/>
          <a:p>
            <a:fld id="{D6F8C382-4418-4E1B-9659-9C2E673B03F2}" type="slidenum">
              <a:rPr lang="en-US" smtClean="0"/>
              <a:t>18</a:t>
            </a:fld>
            <a:endParaRPr lang="en-US"/>
          </a:p>
        </p:txBody>
      </p:sp>
    </p:spTree>
    <p:extLst>
      <p:ext uri="{BB962C8B-B14F-4D97-AF65-F5344CB8AC3E}">
        <p14:creationId xmlns:p14="http://schemas.microsoft.com/office/powerpoint/2010/main" val="1345751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855F8-E290-A66D-CEED-07B364AAB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0AB47-B870-82BB-BDEB-4945E8440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294EC5-E954-D721-693F-4AFEC1EA89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66D29B-4DDF-D49C-45AA-5F66EB835CE6}"/>
              </a:ext>
            </a:extLst>
          </p:cNvPr>
          <p:cNvSpPr>
            <a:spLocks noGrp="1"/>
          </p:cNvSpPr>
          <p:nvPr>
            <p:ph type="sldNum" sz="quarter" idx="5"/>
          </p:nvPr>
        </p:nvSpPr>
        <p:spPr/>
        <p:txBody>
          <a:bodyPr/>
          <a:lstStyle/>
          <a:p>
            <a:fld id="{D6F8C382-4418-4E1B-9659-9C2E673B03F2}" type="slidenum">
              <a:rPr lang="en-US" smtClean="0"/>
              <a:t>19</a:t>
            </a:fld>
            <a:endParaRPr lang="en-US"/>
          </a:p>
        </p:txBody>
      </p:sp>
    </p:spTree>
    <p:extLst>
      <p:ext uri="{BB962C8B-B14F-4D97-AF65-F5344CB8AC3E}">
        <p14:creationId xmlns:p14="http://schemas.microsoft.com/office/powerpoint/2010/main" val="1711645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71639-D56B-6EBA-27A7-0E196955C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6C1FB-DDEB-A046-B00E-1AAFFD41E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14DF7-6370-1C9C-17DE-44B5E308C0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DA9C45-6327-788A-33AC-ED56E7DC1BDF}"/>
              </a:ext>
            </a:extLst>
          </p:cNvPr>
          <p:cNvSpPr>
            <a:spLocks noGrp="1"/>
          </p:cNvSpPr>
          <p:nvPr>
            <p:ph type="sldNum" sz="quarter" idx="5"/>
          </p:nvPr>
        </p:nvSpPr>
        <p:spPr/>
        <p:txBody>
          <a:bodyPr/>
          <a:lstStyle/>
          <a:p>
            <a:fld id="{D6F8C382-4418-4E1B-9659-9C2E673B03F2}" type="slidenum">
              <a:rPr lang="en-US" smtClean="0"/>
              <a:t>20</a:t>
            </a:fld>
            <a:endParaRPr lang="en-US"/>
          </a:p>
        </p:txBody>
      </p:sp>
    </p:spTree>
    <p:extLst>
      <p:ext uri="{BB962C8B-B14F-4D97-AF65-F5344CB8AC3E}">
        <p14:creationId xmlns:p14="http://schemas.microsoft.com/office/powerpoint/2010/main" val="3699723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D4F94-5217-5E67-1629-98411BAFB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540322-2891-D265-8E25-2266274DFE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63E280-18EE-FEBE-A3AE-92E215CD0D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05544B-3B04-0366-66BB-A8EFD861C607}"/>
              </a:ext>
            </a:extLst>
          </p:cNvPr>
          <p:cNvSpPr>
            <a:spLocks noGrp="1"/>
          </p:cNvSpPr>
          <p:nvPr>
            <p:ph type="sldNum" sz="quarter" idx="5"/>
          </p:nvPr>
        </p:nvSpPr>
        <p:spPr/>
        <p:txBody>
          <a:bodyPr/>
          <a:lstStyle/>
          <a:p>
            <a:fld id="{D6F8C382-4418-4E1B-9659-9C2E673B03F2}" type="slidenum">
              <a:rPr lang="en-US" smtClean="0"/>
              <a:t>21</a:t>
            </a:fld>
            <a:endParaRPr lang="en-US"/>
          </a:p>
        </p:txBody>
      </p:sp>
    </p:spTree>
    <p:extLst>
      <p:ext uri="{BB962C8B-B14F-4D97-AF65-F5344CB8AC3E}">
        <p14:creationId xmlns:p14="http://schemas.microsoft.com/office/powerpoint/2010/main" val="4073719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0E686-CC14-188B-BB6E-9705C53C3E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79A31-B215-154B-DC6F-468F9B134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CE3F6-AA52-BF69-E75C-A3CE53291F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071885-45D4-9862-D577-2ACD825C41E1}"/>
              </a:ext>
            </a:extLst>
          </p:cNvPr>
          <p:cNvSpPr>
            <a:spLocks noGrp="1"/>
          </p:cNvSpPr>
          <p:nvPr>
            <p:ph type="sldNum" sz="quarter" idx="5"/>
          </p:nvPr>
        </p:nvSpPr>
        <p:spPr/>
        <p:txBody>
          <a:bodyPr/>
          <a:lstStyle/>
          <a:p>
            <a:fld id="{D6F8C382-4418-4E1B-9659-9C2E673B03F2}" type="slidenum">
              <a:rPr lang="en-US" smtClean="0"/>
              <a:t>22</a:t>
            </a:fld>
            <a:endParaRPr lang="en-US"/>
          </a:p>
        </p:txBody>
      </p:sp>
    </p:spTree>
    <p:extLst>
      <p:ext uri="{BB962C8B-B14F-4D97-AF65-F5344CB8AC3E}">
        <p14:creationId xmlns:p14="http://schemas.microsoft.com/office/powerpoint/2010/main" val="774711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C0540-EFAC-343D-E483-23DBCA638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D4621-E4A6-A810-8090-635C8A697F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0FB59-0C7C-5ADD-81F1-7E753C3A9299}"/>
              </a:ext>
            </a:extLst>
          </p:cNvPr>
          <p:cNvSpPr>
            <a:spLocks noGrp="1"/>
          </p:cNvSpPr>
          <p:nvPr>
            <p:ph type="body" idx="1"/>
          </p:nvPr>
        </p:nvSpPr>
        <p:spPr/>
        <p:txBody>
          <a:bodyPr/>
          <a:lstStyle/>
          <a:p>
            <a:r>
              <a:rPr lang="en-US" dirty="0"/>
              <a:t>Five potential options are deficit reduction, education, energy, youth, health, or security.</a:t>
            </a:r>
          </a:p>
          <a:p>
            <a:endParaRPr lang="en-US" dirty="0"/>
          </a:p>
          <a:p>
            <a:r>
              <a:rPr lang="en-US" dirty="0"/>
              <a:t>What happens if we put this first question in ChatGPT?</a:t>
            </a:r>
          </a:p>
          <a:p>
            <a:endParaRPr lang="en-US" dirty="0"/>
          </a:p>
        </p:txBody>
      </p:sp>
      <p:sp>
        <p:nvSpPr>
          <p:cNvPr id="4" name="Slide Number Placeholder 3">
            <a:extLst>
              <a:ext uri="{FF2B5EF4-FFF2-40B4-BE49-F238E27FC236}">
                <a16:creationId xmlns:a16="http://schemas.microsoft.com/office/drawing/2014/main" id="{6D43DAA6-31C6-E5F3-2DD4-37519EB58192}"/>
              </a:ext>
            </a:extLst>
          </p:cNvPr>
          <p:cNvSpPr>
            <a:spLocks noGrp="1"/>
          </p:cNvSpPr>
          <p:nvPr>
            <p:ph type="sldNum" sz="quarter" idx="5"/>
          </p:nvPr>
        </p:nvSpPr>
        <p:spPr/>
        <p:txBody>
          <a:bodyPr/>
          <a:lstStyle/>
          <a:p>
            <a:fld id="{D6F8C382-4418-4E1B-9659-9C2E673B03F2}" type="slidenum">
              <a:rPr lang="en-US" smtClean="0"/>
              <a:t>23</a:t>
            </a:fld>
            <a:endParaRPr lang="en-US"/>
          </a:p>
        </p:txBody>
      </p:sp>
    </p:spTree>
    <p:extLst>
      <p:ext uri="{BB962C8B-B14F-4D97-AF65-F5344CB8AC3E}">
        <p14:creationId xmlns:p14="http://schemas.microsoft.com/office/powerpoint/2010/main" val="1483500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8201B-8620-1707-B253-7A7EE9C85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5D14A-69BC-0EC6-8E00-56634F8AA4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3A7BC-6F23-B9E8-EB5E-499754F55E9E}"/>
              </a:ext>
            </a:extLst>
          </p:cNvPr>
          <p:cNvSpPr>
            <a:spLocks noGrp="1"/>
          </p:cNvSpPr>
          <p:nvPr>
            <p:ph type="body" idx="1"/>
          </p:nvPr>
        </p:nvSpPr>
        <p:spPr/>
        <p:txBody>
          <a:bodyPr/>
          <a:lstStyle/>
          <a:p>
            <a:r>
              <a:rPr lang="en-US" dirty="0" err="1"/>
              <a:t>Nie</a:t>
            </a:r>
            <a:r>
              <a:rPr lang="en-US" dirty="0"/>
              <a:t> et al. (2024) finds those who had no access to ChatGPT had an average exam score of 86.1. Those who had access to ChatGPT but did not use it had an average exam score of 86.6. Finally, those who had access to ChatGPT and did use it had an average exam score of 88.4. While this score is 1.8 points greater than those in the experimental condition that did not use ChatGPT and 2.3 percentage points higher than those in the control group, this difference was not statistically significant given the data that exists. The researchers do think that for those in the experimental group there could be a 6.86% increase for ChatGPT compared to non-ChatGPT users, but that is only valid at the 90% confidence interval (instead of the 95% confidence interval) and requires imputing missing data.</a:t>
            </a:r>
          </a:p>
          <a:p>
            <a:endParaRPr lang="en-US" dirty="0"/>
          </a:p>
          <a:p>
            <a:r>
              <a:rPr lang="en-US" dirty="0"/>
              <a:t>What the study did clearly show is the use of ChatGPT did decrease engagement in the course. The graph on the far left shows that students in the experimental and control group submitted homework in a manner that was not statistically significant. Within three weeks of introducing ChatGPT, students were statistically less likely to submit homework. They were also less likely to participate in exams. This despite no statistical difference in attendance rate of the groups. If we think engagement is key to learning (and retention) then the use of ChatGPT appears to decrease this activity. </a:t>
            </a:r>
          </a:p>
          <a:p>
            <a:endParaRPr lang="en-US" dirty="0"/>
          </a:p>
          <a:p>
            <a:r>
              <a:rPr lang="en-US" dirty="0"/>
              <a:t>The only positive is that students from low Human Development Index countries (HDI) were more likely to take the exam. The size of this sample, however, is too small. A t-test did not find this difference to be statistically significant. Furthermore, the trend regarding homework rates was similar between the general finding and all HDI samples.</a:t>
            </a:r>
          </a:p>
          <a:p>
            <a:endParaRPr lang="en-US" dirty="0"/>
          </a:p>
          <a:p>
            <a:endParaRPr lang="en-US" dirty="0"/>
          </a:p>
        </p:txBody>
      </p:sp>
      <p:sp>
        <p:nvSpPr>
          <p:cNvPr id="4" name="Slide Number Placeholder 3">
            <a:extLst>
              <a:ext uri="{FF2B5EF4-FFF2-40B4-BE49-F238E27FC236}">
                <a16:creationId xmlns:a16="http://schemas.microsoft.com/office/drawing/2014/main" id="{DCE65FD8-339F-4BE6-59B0-A55F960F313A}"/>
              </a:ext>
            </a:extLst>
          </p:cNvPr>
          <p:cNvSpPr>
            <a:spLocks noGrp="1"/>
          </p:cNvSpPr>
          <p:nvPr>
            <p:ph type="sldNum" sz="quarter" idx="5"/>
          </p:nvPr>
        </p:nvSpPr>
        <p:spPr/>
        <p:txBody>
          <a:bodyPr/>
          <a:lstStyle/>
          <a:p>
            <a:fld id="{D6F8C382-4418-4E1B-9659-9C2E673B03F2}" type="slidenum">
              <a:rPr lang="en-US" smtClean="0"/>
              <a:t>6</a:t>
            </a:fld>
            <a:endParaRPr lang="en-US"/>
          </a:p>
        </p:txBody>
      </p:sp>
    </p:spTree>
    <p:extLst>
      <p:ext uri="{BB962C8B-B14F-4D97-AF65-F5344CB8AC3E}">
        <p14:creationId xmlns:p14="http://schemas.microsoft.com/office/powerpoint/2010/main" val="3887406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872B9-5CE6-D2D7-867D-F36353C43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23BE3-3109-34AB-D991-433ABDE2A9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E4A5E-E4A7-9567-86E9-00900F6D615C}"/>
              </a:ext>
            </a:extLst>
          </p:cNvPr>
          <p:cNvSpPr>
            <a:spLocks noGrp="1"/>
          </p:cNvSpPr>
          <p:nvPr>
            <p:ph type="body" idx="1"/>
          </p:nvPr>
        </p:nvSpPr>
        <p:spPr/>
        <p:txBody>
          <a:bodyPr/>
          <a:lstStyle/>
          <a:p>
            <a:r>
              <a:rPr lang="en-US" dirty="0"/>
              <a:t>Five potential options are deficit reduction, education, energy, youth, health, or security.</a:t>
            </a:r>
          </a:p>
          <a:p>
            <a:endParaRPr lang="en-US" dirty="0"/>
          </a:p>
          <a:p>
            <a:r>
              <a:rPr lang="en-US" dirty="0"/>
              <a:t>What happens if we put this first question in ChatGPT?</a:t>
            </a:r>
          </a:p>
        </p:txBody>
      </p:sp>
      <p:sp>
        <p:nvSpPr>
          <p:cNvPr id="4" name="Slide Number Placeholder 3">
            <a:extLst>
              <a:ext uri="{FF2B5EF4-FFF2-40B4-BE49-F238E27FC236}">
                <a16:creationId xmlns:a16="http://schemas.microsoft.com/office/drawing/2014/main" id="{751A275A-C4A1-3F82-4494-136B433AD524}"/>
              </a:ext>
            </a:extLst>
          </p:cNvPr>
          <p:cNvSpPr>
            <a:spLocks noGrp="1"/>
          </p:cNvSpPr>
          <p:nvPr>
            <p:ph type="sldNum" sz="quarter" idx="5"/>
          </p:nvPr>
        </p:nvSpPr>
        <p:spPr/>
        <p:txBody>
          <a:bodyPr/>
          <a:lstStyle/>
          <a:p>
            <a:fld id="{D6F8C382-4418-4E1B-9659-9C2E673B03F2}" type="slidenum">
              <a:rPr lang="en-US" smtClean="0"/>
              <a:t>24</a:t>
            </a:fld>
            <a:endParaRPr lang="en-US"/>
          </a:p>
        </p:txBody>
      </p:sp>
    </p:spTree>
    <p:extLst>
      <p:ext uri="{BB962C8B-B14F-4D97-AF65-F5344CB8AC3E}">
        <p14:creationId xmlns:p14="http://schemas.microsoft.com/office/powerpoint/2010/main" val="205107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9E253-586A-7496-5A21-385A86B5A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84270-1F7F-3D03-42BE-CE66838F08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4B9ED-4B58-FF85-E772-E1277E53EE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Five potential options are deficit reduction, education, energy, youth, health, or security.</a:t>
            </a:r>
          </a:p>
        </p:txBody>
      </p:sp>
      <p:sp>
        <p:nvSpPr>
          <p:cNvPr id="4" name="Slide Number Placeholder 3">
            <a:extLst>
              <a:ext uri="{FF2B5EF4-FFF2-40B4-BE49-F238E27FC236}">
                <a16:creationId xmlns:a16="http://schemas.microsoft.com/office/drawing/2014/main" id="{F99ACA3A-2704-4F16-76E0-FD4F6CB43484}"/>
              </a:ext>
            </a:extLst>
          </p:cNvPr>
          <p:cNvSpPr>
            <a:spLocks noGrp="1"/>
          </p:cNvSpPr>
          <p:nvPr>
            <p:ph type="sldNum" sz="quarter" idx="5"/>
          </p:nvPr>
        </p:nvSpPr>
        <p:spPr/>
        <p:txBody>
          <a:bodyPr/>
          <a:lstStyle/>
          <a:p>
            <a:fld id="{D6F8C382-4418-4E1B-9659-9C2E673B03F2}" type="slidenum">
              <a:rPr lang="en-US" smtClean="0"/>
              <a:t>25</a:t>
            </a:fld>
            <a:endParaRPr lang="en-US"/>
          </a:p>
        </p:txBody>
      </p:sp>
    </p:spTree>
    <p:extLst>
      <p:ext uri="{BB962C8B-B14F-4D97-AF65-F5344CB8AC3E}">
        <p14:creationId xmlns:p14="http://schemas.microsoft.com/office/powerpoint/2010/main" val="2858500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0151A-885D-DC00-B1AE-2A4928651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D6563-06A2-A1EF-4E4B-67EF38F6DA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90187-6980-3B1B-2E8C-D7DD2E7ED8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Five potential options are deficit reduction, education, energy, youth, health, or security.</a:t>
            </a:r>
          </a:p>
        </p:txBody>
      </p:sp>
      <p:sp>
        <p:nvSpPr>
          <p:cNvPr id="4" name="Slide Number Placeholder 3">
            <a:extLst>
              <a:ext uri="{FF2B5EF4-FFF2-40B4-BE49-F238E27FC236}">
                <a16:creationId xmlns:a16="http://schemas.microsoft.com/office/drawing/2014/main" id="{92B738B3-C9FF-F4D7-2154-B3C4018B3F63}"/>
              </a:ext>
            </a:extLst>
          </p:cNvPr>
          <p:cNvSpPr>
            <a:spLocks noGrp="1"/>
          </p:cNvSpPr>
          <p:nvPr>
            <p:ph type="sldNum" sz="quarter" idx="5"/>
          </p:nvPr>
        </p:nvSpPr>
        <p:spPr/>
        <p:txBody>
          <a:bodyPr/>
          <a:lstStyle/>
          <a:p>
            <a:fld id="{D6F8C382-4418-4E1B-9659-9C2E673B03F2}" type="slidenum">
              <a:rPr lang="en-US" smtClean="0"/>
              <a:t>26</a:t>
            </a:fld>
            <a:endParaRPr lang="en-US"/>
          </a:p>
        </p:txBody>
      </p:sp>
    </p:spTree>
    <p:extLst>
      <p:ext uri="{BB962C8B-B14F-4D97-AF65-F5344CB8AC3E}">
        <p14:creationId xmlns:p14="http://schemas.microsoft.com/office/powerpoint/2010/main" val="2108505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FD318-30E1-BC82-5E29-3589D241E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92CD7-715A-CA18-ABE6-EE01CEF05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B1D38E-4F3D-7288-0973-87C45C9D474B}"/>
              </a:ext>
            </a:extLst>
          </p:cNvPr>
          <p:cNvSpPr>
            <a:spLocks noGrp="1"/>
          </p:cNvSpPr>
          <p:nvPr>
            <p:ph type="body" idx="1"/>
          </p:nvPr>
        </p:nvSpPr>
        <p:spPr/>
        <p:txBody>
          <a:bodyPr/>
          <a:lstStyle/>
          <a:p>
            <a:r>
              <a:rPr lang="en-US" dirty="0"/>
              <a:t>https://news.harvard.edu/gazette/story/2024/09/professor-tailored-ai-tutor-to-physics-course-engagement-doubled/</a:t>
            </a:r>
          </a:p>
        </p:txBody>
      </p:sp>
      <p:sp>
        <p:nvSpPr>
          <p:cNvPr id="4" name="Slide Number Placeholder 3">
            <a:extLst>
              <a:ext uri="{FF2B5EF4-FFF2-40B4-BE49-F238E27FC236}">
                <a16:creationId xmlns:a16="http://schemas.microsoft.com/office/drawing/2014/main" id="{3489C90A-74DA-F71D-53A5-7BD84AF194C7}"/>
              </a:ext>
            </a:extLst>
          </p:cNvPr>
          <p:cNvSpPr>
            <a:spLocks noGrp="1"/>
          </p:cNvSpPr>
          <p:nvPr>
            <p:ph type="sldNum" sz="quarter" idx="5"/>
          </p:nvPr>
        </p:nvSpPr>
        <p:spPr/>
        <p:txBody>
          <a:bodyPr/>
          <a:lstStyle/>
          <a:p>
            <a:fld id="{D6F8C382-4418-4E1B-9659-9C2E673B03F2}" type="slidenum">
              <a:rPr lang="en-US" smtClean="0"/>
              <a:t>27</a:t>
            </a:fld>
            <a:endParaRPr lang="en-US"/>
          </a:p>
        </p:txBody>
      </p:sp>
    </p:spTree>
    <p:extLst>
      <p:ext uri="{BB962C8B-B14F-4D97-AF65-F5344CB8AC3E}">
        <p14:creationId xmlns:p14="http://schemas.microsoft.com/office/powerpoint/2010/main" val="1636489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D117F-472C-DC07-A7BB-34735AAF9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4EE02-FB65-D1BC-98AA-954B1ACDD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A9D26-8D1C-0D5B-5F2E-5D101D827565}"/>
              </a:ext>
            </a:extLst>
          </p:cNvPr>
          <p:cNvSpPr>
            <a:spLocks noGrp="1"/>
          </p:cNvSpPr>
          <p:nvPr>
            <p:ph type="body" idx="1"/>
          </p:nvPr>
        </p:nvSpPr>
        <p:spPr/>
        <p:txBody>
          <a:bodyPr/>
          <a:lstStyle/>
          <a:p>
            <a:r>
              <a:rPr lang="en-US" dirty="0"/>
              <a:t>https://medium.com/@satojkovic/paper-review-video-llama-9e78c65a112c</a:t>
            </a:r>
          </a:p>
          <a:p>
            <a:endParaRPr lang="en-US" dirty="0"/>
          </a:p>
          <a:p>
            <a:r>
              <a:rPr lang="en-US" dirty="0"/>
              <a:t>Research is finding that LLMs can already play games like Minecraft (due to a large amount of text existing on the game) and even games like Street Fighter. While there are technical challenges and this is in the infant stage, the solution I have today is not a long-term solution. It is only something that sort of works right now because it remembers the folklore of John Henry. </a:t>
            </a:r>
          </a:p>
          <a:p>
            <a:endParaRPr lang="en-US" dirty="0"/>
          </a:p>
          <a:p>
            <a:r>
              <a:rPr lang="en-US" dirty="0"/>
              <a:t>We shouldn’t ask our students to be the strongest person in the world, only to be worked to death to prove this. Other students, from more prestigious universities, are using these tools. Why handicap our students?</a:t>
            </a:r>
          </a:p>
          <a:p>
            <a:endParaRPr lang="en-US" dirty="0"/>
          </a:p>
          <a:p>
            <a:r>
              <a:rPr lang="en-US" dirty="0"/>
              <a:t>But we also can’t just use the machine. The literature already has the evidence of this common sense finding. Just using </a:t>
            </a:r>
            <a:r>
              <a:rPr lang="en-US" dirty="0" err="1"/>
              <a:t>GenAI</a:t>
            </a:r>
            <a:r>
              <a:rPr lang="en-US" dirty="0"/>
              <a:t> will subjugate, oppress, and dehumanize our students. </a:t>
            </a:r>
          </a:p>
          <a:p>
            <a:endParaRPr lang="en-US" dirty="0"/>
          </a:p>
          <a:p>
            <a:r>
              <a:rPr lang="en-US" dirty="0"/>
              <a:t>So we need to aim for the question of the folklore. What does it mean to be a human? If being a human means living the examined life, then continuing to find ways to invite our students to examine life is the gateway to education. The key for us is to find new manners to manifest this old invitation to the present moment.</a:t>
            </a:r>
          </a:p>
        </p:txBody>
      </p:sp>
      <p:sp>
        <p:nvSpPr>
          <p:cNvPr id="4" name="Slide Number Placeholder 3">
            <a:extLst>
              <a:ext uri="{FF2B5EF4-FFF2-40B4-BE49-F238E27FC236}">
                <a16:creationId xmlns:a16="http://schemas.microsoft.com/office/drawing/2014/main" id="{84E2FF35-7DE8-654D-6ECD-BBB4AE7040EA}"/>
              </a:ext>
            </a:extLst>
          </p:cNvPr>
          <p:cNvSpPr>
            <a:spLocks noGrp="1"/>
          </p:cNvSpPr>
          <p:nvPr>
            <p:ph type="sldNum" sz="quarter" idx="5"/>
          </p:nvPr>
        </p:nvSpPr>
        <p:spPr/>
        <p:txBody>
          <a:bodyPr/>
          <a:lstStyle/>
          <a:p>
            <a:fld id="{D6F8C382-4418-4E1B-9659-9C2E673B03F2}" type="slidenum">
              <a:rPr lang="en-US" smtClean="0"/>
              <a:t>28</a:t>
            </a:fld>
            <a:endParaRPr lang="en-US"/>
          </a:p>
        </p:txBody>
      </p:sp>
    </p:spTree>
    <p:extLst>
      <p:ext uri="{BB962C8B-B14F-4D97-AF65-F5344CB8AC3E}">
        <p14:creationId xmlns:p14="http://schemas.microsoft.com/office/powerpoint/2010/main" val="331912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A976F-E1D0-360C-3653-9B7CB09EE4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E2D99-F077-80CA-6FBE-32939E544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899B0-D909-6AD3-A135-9CEBB9BD30CC}"/>
              </a:ext>
            </a:extLst>
          </p:cNvPr>
          <p:cNvSpPr>
            <a:spLocks noGrp="1"/>
          </p:cNvSpPr>
          <p:nvPr>
            <p:ph type="body" idx="1"/>
          </p:nvPr>
        </p:nvSpPr>
        <p:spPr/>
        <p:txBody>
          <a:bodyPr/>
          <a:lstStyle/>
          <a:p>
            <a:r>
              <a:rPr lang="en-US" dirty="0"/>
              <a:t>https://medium.com/@satojkovic/paper-review-video-llama-9e78c65a112c</a:t>
            </a:r>
          </a:p>
          <a:p>
            <a:endParaRPr lang="en-US" dirty="0"/>
          </a:p>
          <a:p>
            <a:r>
              <a:rPr lang="en-US" dirty="0"/>
              <a:t>Research is finding that LLMs can already play games like Minecraft (due to a large amount of text existing on the game) and even games like Street Fighter. While there are technical challenges and this is in the infant stage, the solution I have today is not a long-term solution. It is only something that sort of works right now because it remembers the folklore of John Henry. </a:t>
            </a:r>
          </a:p>
          <a:p>
            <a:endParaRPr lang="en-US" dirty="0"/>
          </a:p>
          <a:p>
            <a:r>
              <a:rPr lang="en-US" dirty="0"/>
              <a:t>We shouldn’t ask our students to be the strongest person in the world, only to be worked to death to prove this. Other students, from more prestigious universities, are using these tools. Why handicap our students?</a:t>
            </a:r>
          </a:p>
          <a:p>
            <a:endParaRPr lang="en-US" dirty="0"/>
          </a:p>
          <a:p>
            <a:r>
              <a:rPr lang="en-US" dirty="0"/>
              <a:t>But we also can’t just use the machine. The literature already has the evidence of this common sense finding. Just using </a:t>
            </a:r>
            <a:r>
              <a:rPr lang="en-US" dirty="0" err="1"/>
              <a:t>GenAI</a:t>
            </a:r>
            <a:r>
              <a:rPr lang="en-US" dirty="0"/>
              <a:t> will subjugate, oppress, and dehumanize our students. </a:t>
            </a:r>
          </a:p>
          <a:p>
            <a:endParaRPr lang="en-US" dirty="0"/>
          </a:p>
          <a:p>
            <a:r>
              <a:rPr lang="en-US" dirty="0"/>
              <a:t>So we need to aim for the question of the folklore. What does it mean to be a human? If being a human means living the examined life, then continuing to find ways to invite our students to examine life is the gateway to education. The key for us is to find new manners to manifest this old invitation to the present moment.</a:t>
            </a:r>
          </a:p>
        </p:txBody>
      </p:sp>
      <p:sp>
        <p:nvSpPr>
          <p:cNvPr id="4" name="Slide Number Placeholder 3">
            <a:extLst>
              <a:ext uri="{FF2B5EF4-FFF2-40B4-BE49-F238E27FC236}">
                <a16:creationId xmlns:a16="http://schemas.microsoft.com/office/drawing/2014/main" id="{E06827DE-007C-941E-9537-F78EE5A4CB1B}"/>
              </a:ext>
            </a:extLst>
          </p:cNvPr>
          <p:cNvSpPr>
            <a:spLocks noGrp="1"/>
          </p:cNvSpPr>
          <p:nvPr>
            <p:ph type="sldNum" sz="quarter" idx="5"/>
          </p:nvPr>
        </p:nvSpPr>
        <p:spPr/>
        <p:txBody>
          <a:bodyPr/>
          <a:lstStyle/>
          <a:p>
            <a:fld id="{D6F8C382-4418-4E1B-9659-9C2E673B03F2}" type="slidenum">
              <a:rPr lang="en-US" smtClean="0"/>
              <a:t>29</a:t>
            </a:fld>
            <a:endParaRPr lang="en-US"/>
          </a:p>
        </p:txBody>
      </p:sp>
    </p:spTree>
    <p:extLst>
      <p:ext uri="{BB962C8B-B14F-4D97-AF65-F5344CB8AC3E}">
        <p14:creationId xmlns:p14="http://schemas.microsoft.com/office/powerpoint/2010/main" val="777797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03AAE-A97D-BCF4-2E9F-F082EE590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5C9CA6-D69E-0D29-72A3-5B1C93467F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5EB72-A2E4-E216-70DC-5CCCA795053E}"/>
              </a:ext>
            </a:extLst>
          </p:cNvPr>
          <p:cNvSpPr>
            <a:spLocks noGrp="1"/>
          </p:cNvSpPr>
          <p:nvPr>
            <p:ph type="body" idx="1"/>
          </p:nvPr>
        </p:nvSpPr>
        <p:spPr/>
        <p:txBody>
          <a:bodyPr/>
          <a:lstStyle/>
          <a:p>
            <a:r>
              <a:rPr lang="en-US" dirty="0"/>
              <a:t>Lehmann et al. (2024) continues to find evidence of this overall finding when look at students in computer coding classes. Students who use LLMs as a personal tutor, such as conversating about a topic and asking for explanations, see benefits from the usage. Students who use LLMs to solve practices exercises and do not invest mental effort suffer adverse effects. These studies find evidence of this in computer coding classes in the field. More interesting, these results are replicated in the lab due to an accidental experiment. In one experimental setting, the copy and paste function was not accessible. Thus, while some participants had ChatGPT use, they could not simply copy and paste questions into it. The researchers adjusted this in another experiment. This allowed the researchers to gain a better understanding of how the use of ChatGPT influences learning. In general, when copy-and-paste was included, learning decreased. Interestingly, when a variable coding the type of information posted in ChatGPT is included, it is seen those asking for solutions when there is copy-and-paste are who see the negative effect, while those asking for explanations can improve their learning in this setting. Finally, those who had access to LLMs overestimated their learning when compared to what they had actually demonstrated. </a:t>
            </a:r>
          </a:p>
          <a:p>
            <a:endParaRPr lang="en-US" dirty="0"/>
          </a:p>
          <a:p>
            <a:endParaRPr lang="en-US" dirty="0"/>
          </a:p>
        </p:txBody>
      </p:sp>
      <p:sp>
        <p:nvSpPr>
          <p:cNvPr id="4" name="Slide Number Placeholder 3">
            <a:extLst>
              <a:ext uri="{FF2B5EF4-FFF2-40B4-BE49-F238E27FC236}">
                <a16:creationId xmlns:a16="http://schemas.microsoft.com/office/drawing/2014/main" id="{CF0283A3-2019-F9F8-6678-C2AA3D46B693}"/>
              </a:ext>
            </a:extLst>
          </p:cNvPr>
          <p:cNvSpPr>
            <a:spLocks noGrp="1"/>
          </p:cNvSpPr>
          <p:nvPr>
            <p:ph type="sldNum" sz="quarter" idx="5"/>
          </p:nvPr>
        </p:nvSpPr>
        <p:spPr/>
        <p:txBody>
          <a:bodyPr/>
          <a:lstStyle/>
          <a:p>
            <a:fld id="{D6F8C382-4418-4E1B-9659-9C2E673B03F2}" type="slidenum">
              <a:rPr lang="en-US" smtClean="0"/>
              <a:t>7</a:t>
            </a:fld>
            <a:endParaRPr lang="en-US"/>
          </a:p>
        </p:txBody>
      </p:sp>
    </p:spTree>
    <p:extLst>
      <p:ext uri="{BB962C8B-B14F-4D97-AF65-F5344CB8AC3E}">
        <p14:creationId xmlns:p14="http://schemas.microsoft.com/office/powerpoint/2010/main" val="2159348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5A192-3B4C-85E8-A2F0-68214925A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CCE27-D729-CD85-56C4-39C33CCF1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7C926-A64E-EE06-5AC3-65B60A166058}"/>
              </a:ext>
            </a:extLst>
          </p:cNvPr>
          <p:cNvSpPr>
            <a:spLocks noGrp="1"/>
          </p:cNvSpPr>
          <p:nvPr>
            <p:ph type="body" idx="1"/>
          </p:nvPr>
        </p:nvSpPr>
        <p:spPr/>
        <p:txBody>
          <a:bodyPr/>
          <a:lstStyle/>
          <a:p>
            <a:r>
              <a:rPr lang="en-US" dirty="0"/>
              <a:t>A sample of 193 students in an accounting course finds students who use </a:t>
            </a:r>
            <a:r>
              <a:rPr lang="en-US" dirty="0" err="1"/>
              <a:t>GenAI</a:t>
            </a:r>
            <a:r>
              <a:rPr lang="en-US" dirty="0"/>
              <a:t> when composing an essay (50% or more of the essay flagged as </a:t>
            </a:r>
            <a:r>
              <a:rPr lang="en-US" dirty="0" err="1"/>
              <a:t>GenAI</a:t>
            </a:r>
            <a:r>
              <a:rPr lang="en-US" dirty="0"/>
              <a:t> by </a:t>
            </a:r>
            <a:r>
              <a:rPr lang="en-US" dirty="0" err="1"/>
              <a:t>ZeroGPT</a:t>
            </a:r>
            <a:r>
              <a:rPr lang="en-US" dirty="0"/>
              <a:t>) score 6.71 points lower on their final exam than other students.  Furthermore, through studying students who failed the course in the previous year (when </a:t>
            </a:r>
            <a:r>
              <a:rPr lang="en-US" dirty="0" err="1"/>
              <a:t>GenAI</a:t>
            </a:r>
            <a:r>
              <a:rPr lang="en-US" dirty="0"/>
              <a:t> was not available) the study finds that those who did not use </a:t>
            </a:r>
            <a:r>
              <a:rPr lang="en-US" dirty="0" err="1"/>
              <a:t>GenAI</a:t>
            </a:r>
            <a:r>
              <a:rPr lang="en-US" dirty="0"/>
              <a:t> saw a greater improvement in exam scores than those who did use </a:t>
            </a:r>
            <a:r>
              <a:rPr lang="en-US" dirty="0" err="1"/>
              <a:t>GenAI</a:t>
            </a:r>
            <a:r>
              <a:rPr lang="en-US" dirty="0"/>
              <a:t>. The study of European students also splits the sample by A-level grade students by those with the highest level of academic performance pre-university from those who are lower-level. It finds that </a:t>
            </a:r>
            <a:r>
              <a:rPr lang="en-US" dirty="0" err="1"/>
              <a:t>GenAI</a:t>
            </a:r>
            <a:r>
              <a:rPr lang="en-US" dirty="0"/>
              <a:t> use had a more substantive negative effect on these high performing students. A similar outcome came with attendance. Those who attended class at a high level and used </a:t>
            </a:r>
            <a:r>
              <a:rPr lang="en-US" dirty="0" err="1"/>
              <a:t>GenAI</a:t>
            </a:r>
            <a:r>
              <a:rPr lang="en-US" dirty="0"/>
              <a:t> saw a negative influence, while those with lower attendance did not see a statistically significant decrease. This is yet another suggestion that using </a:t>
            </a:r>
            <a:r>
              <a:rPr lang="en-US" dirty="0" err="1"/>
              <a:t>GenAI</a:t>
            </a:r>
            <a:r>
              <a:rPr lang="en-US" dirty="0"/>
              <a:t> engages in learning-hinderance rather than development.</a:t>
            </a:r>
          </a:p>
        </p:txBody>
      </p:sp>
      <p:sp>
        <p:nvSpPr>
          <p:cNvPr id="4" name="Slide Number Placeholder 3">
            <a:extLst>
              <a:ext uri="{FF2B5EF4-FFF2-40B4-BE49-F238E27FC236}">
                <a16:creationId xmlns:a16="http://schemas.microsoft.com/office/drawing/2014/main" id="{41683ABF-D18E-B627-BD29-0023124C3C38}"/>
              </a:ext>
            </a:extLst>
          </p:cNvPr>
          <p:cNvSpPr>
            <a:spLocks noGrp="1"/>
          </p:cNvSpPr>
          <p:nvPr>
            <p:ph type="sldNum" sz="quarter" idx="5"/>
          </p:nvPr>
        </p:nvSpPr>
        <p:spPr/>
        <p:txBody>
          <a:bodyPr/>
          <a:lstStyle/>
          <a:p>
            <a:fld id="{D6F8C382-4418-4E1B-9659-9C2E673B03F2}" type="slidenum">
              <a:rPr lang="en-US" smtClean="0"/>
              <a:t>8</a:t>
            </a:fld>
            <a:endParaRPr lang="en-US"/>
          </a:p>
        </p:txBody>
      </p:sp>
    </p:spTree>
    <p:extLst>
      <p:ext uri="{BB962C8B-B14F-4D97-AF65-F5344CB8AC3E}">
        <p14:creationId xmlns:p14="http://schemas.microsoft.com/office/powerpoint/2010/main" val="265474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E0E39-508A-2067-170E-9B1D2A4C3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75321-844D-9117-3A59-3C15C63486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2D966-A583-36A3-A026-1BECF1144596}"/>
              </a:ext>
            </a:extLst>
          </p:cNvPr>
          <p:cNvSpPr>
            <a:spLocks noGrp="1"/>
          </p:cNvSpPr>
          <p:nvPr>
            <p:ph type="body" idx="1"/>
          </p:nvPr>
        </p:nvSpPr>
        <p:spPr/>
        <p:txBody>
          <a:bodyPr/>
          <a:lstStyle/>
          <a:p>
            <a:r>
              <a:rPr lang="en-US" dirty="0"/>
              <a:t>While limited in its sample size, Wang et al. (2024) goes into the field to find that indeed, STEM students are primarily motivated to use Generative AI to save time, generate solutions, and skip the problem-solving process. Instead of using Generative AI as a tutor, most students use it as a way to summarize readings, find explanations, and get help (or solutions) to problem sets. This evidence adds to the literature of how students are using the tool when there are not guard rails. </a:t>
            </a:r>
          </a:p>
        </p:txBody>
      </p:sp>
      <p:sp>
        <p:nvSpPr>
          <p:cNvPr id="4" name="Slide Number Placeholder 3">
            <a:extLst>
              <a:ext uri="{FF2B5EF4-FFF2-40B4-BE49-F238E27FC236}">
                <a16:creationId xmlns:a16="http://schemas.microsoft.com/office/drawing/2014/main" id="{440F12C1-9CB5-D6FE-5E6B-751DF0D2EC49}"/>
              </a:ext>
            </a:extLst>
          </p:cNvPr>
          <p:cNvSpPr>
            <a:spLocks noGrp="1"/>
          </p:cNvSpPr>
          <p:nvPr>
            <p:ph type="sldNum" sz="quarter" idx="5"/>
          </p:nvPr>
        </p:nvSpPr>
        <p:spPr/>
        <p:txBody>
          <a:bodyPr/>
          <a:lstStyle/>
          <a:p>
            <a:fld id="{D6F8C382-4418-4E1B-9659-9C2E673B03F2}" type="slidenum">
              <a:rPr lang="en-US" smtClean="0"/>
              <a:t>9</a:t>
            </a:fld>
            <a:endParaRPr lang="en-US"/>
          </a:p>
        </p:txBody>
      </p:sp>
    </p:spTree>
    <p:extLst>
      <p:ext uri="{BB962C8B-B14F-4D97-AF65-F5344CB8AC3E}">
        <p14:creationId xmlns:p14="http://schemas.microsoft.com/office/powerpoint/2010/main" val="2920547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29B2B-362E-5EC1-B0A4-50317E1D1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5D7C8-5D39-EE4B-C9B2-86559F9A64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686CD-AC1F-01BA-8139-83C948778E20}"/>
              </a:ext>
            </a:extLst>
          </p:cNvPr>
          <p:cNvSpPr>
            <a:spLocks noGrp="1"/>
          </p:cNvSpPr>
          <p:nvPr>
            <p:ph type="body" idx="1"/>
          </p:nvPr>
        </p:nvSpPr>
        <p:spPr/>
        <p:txBody>
          <a:bodyPr/>
          <a:lstStyle/>
          <a:p>
            <a:r>
              <a:rPr lang="en-US" dirty="0"/>
              <a:t>Lee et al. (2025) reached 329 knowledge workers through survey. Knowledge works are those who understand a body of knowledge and generate new information from that understanding that can improve the organization (Kidd 1994 - https://dl.acm.org/doi/10.1145/191666.191740). 18.5% of these workers were in the field of computers and mathematics. Another 13.79% were in the area of Arts, Design, Entertainment, Sports, and Media. 11.91% of the sample worked in Office and Administrative support. 10.97% of the surveys were completed by those in business and financial operations. The fifth largest sector was educational instruction and library with 7.21% of the sample. </a:t>
            </a:r>
          </a:p>
          <a:p>
            <a:endParaRPr lang="en-US" dirty="0"/>
          </a:p>
          <a:p>
            <a:r>
              <a:rPr lang="en-US" dirty="0"/>
              <a:t>This survey captured 936 real-world examples of tasks where </a:t>
            </a:r>
            <a:r>
              <a:rPr lang="en-US" dirty="0" err="1"/>
              <a:t>GenAI</a:t>
            </a:r>
            <a:r>
              <a:rPr lang="en-US" dirty="0"/>
              <a:t> was used in the workplace. </a:t>
            </a:r>
          </a:p>
          <a:p>
            <a:endParaRPr lang="en-US" dirty="0"/>
          </a:p>
          <a:p>
            <a:r>
              <a:rPr lang="en-US" dirty="0"/>
              <a:t>The study finds that while </a:t>
            </a:r>
            <a:r>
              <a:rPr lang="en-US" dirty="0" err="1"/>
              <a:t>GenAI</a:t>
            </a:r>
            <a:r>
              <a:rPr lang="en-US" dirty="0"/>
              <a:t> can improve worker efficiency, it can inhibit critical engagement with work and can potentially lead to long-term overreliance on the tool and diminished skill for independent problem-solving. Higher confidence in </a:t>
            </a:r>
            <a:r>
              <a:rPr lang="en-US" dirty="0" err="1"/>
              <a:t>GenAI’s</a:t>
            </a:r>
            <a:r>
              <a:rPr lang="en-US" dirty="0"/>
              <a:t> ability to perform a task is related to less critical thinking effort. When using </a:t>
            </a:r>
            <a:r>
              <a:rPr lang="en-US" dirty="0" err="1"/>
              <a:t>GenAI</a:t>
            </a:r>
            <a:r>
              <a:rPr lang="en-US" dirty="0"/>
              <a:t> tools, the effort invested in critical thinking shifts from information gathering to information verification; from problem-solving to AI response integration; and from task execution to task stewardship. Lee et al. (2025) conclude that knowledge workers face new challenges in critical thinking as they incorporate </a:t>
            </a:r>
            <a:r>
              <a:rPr lang="en-US" dirty="0" err="1"/>
              <a:t>GenAI</a:t>
            </a:r>
            <a:r>
              <a:rPr lang="en-US" dirty="0"/>
              <a:t> into their knowledge workflows. Mostly, critical thinking itself is in danger.</a:t>
            </a:r>
          </a:p>
        </p:txBody>
      </p:sp>
      <p:sp>
        <p:nvSpPr>
          <p:cNvPr id="4" name="Slide Number Placeholder 3">
            <a:extLst>
              <a:ext uri="{FF2B5EF4-FFF2-40B4-BE49-F238E27FC236}">
                <a16:creationId xmlns:a16="http://schemas.microsoft.com/office/drawing/2014/main" id="{ACF33DE2-17CF-5FB5-9CA9-527D935F4A56}"/>
              </a:ext>
            </a:extLst>
          </p:cNvPr>
          <p:cNvSpPr>
            <a:spLocks noGrp="1"/>
          </p:cNvSpPr>
          <p:nvPr>
            <p:ph type="sldNum" sz="quarter" idx="5"/>
          </p:nvPr>
        </p:nvSpPr>
        <p:spPr/>
        <p:txBody>
          <a:bodyPr/>
          <a:lstStyle/>
          <a:p>
            <a:fld id="{D6F8C382-4418-4E1B-9659-9C2E673B03F2}" type="slidenum">
              <a:rPr lang="en-US" smtClean="0"/>
              <a:t>10</a:t>
            </a:fld>
            <a:endParaRPr lang="en-US"/>
          </a:p>
        </p:txBody>
      </p:sp>
    </p:spTree>
    <p:extLst>
      <p:ext uri="{BB962C8B-B14F-4D97-AF65-F5344CB8AC3E}">
        <p14:creationId xmlns:p14="http://schemas.microsoft.com/office/powerpoint/2010/main" val="1715573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3DC91-07F7-5C68-1360-81F5361B9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02F94-BFB2-1945-7FE0-A74875FBC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D8CD52-244D-6C09-2557-271D445382AC}"/>
              </a:ext>
            </a:extLst>
          </p:cNvPr>
          <p:cNvSpPr>
            <a:spLocks noGrp="1"/>
          </p:cNvSpPr>
          <p:nvPr>
            <p:ph type="body" idx="1"/>
          </p:nvPr>
        </p:nvSpPr>
        <p:spPr/>
        <p:txBody>
          <a:bodyPr/>
          <a:lstStyle/>
          <a:p>
            <a:r>
              <a:rPr lang="en-US" dirty="0"/>
              <a:t>Yes, </a:t>
            </a:r>
            <a:r>
              <a:rPr lang="en-US" dirty="0" err="1"/>
              <a:t>GenAI</a:t>
            </a:r>
            <a:r>
              <a:rPr lang="en-US" dirty="0"/>
              <a:t> has potential benefits. Systems like </a:t>
            </a:r>
            <a:r>
              <a:rPr lang="en-US" dirty="0" err="1"/>
              <a:t>Khanmigo</a:t>
            </a:r>
            <a:r>
              <a:rPr lang="en-US" dirty="0"/>
              <a:t>, which produce an </a:t>
            </a:r>
            <a:r>
              <a:rPr lang="en-US" dirty="0" err="1"/>
              <a:t>GenAI</a:t>
            </a:r>
            <a:r>
              <a:rPr lang="en-US" dirty="0"/>
              <a:t> that is bounded to be a tutor rather than a productivity tool, can help us learn. But we also have to reflect on the nature of human beings. I started today with the folklore of John Henry. What does John Henry teach us about human beings? </a:t>
            </a:r>
          </a:p>
          <a:p>
            <a:endParaRPr lang="en-US" dirty="0"/>
          </a:p>
          <a:p>
            <a:r>
              <a:rPr lang="en-US" dirty="0"/>
              <a:t>There is always a conflict between the humans and our techne. Is technology morally neutral or does technology contain morality within it? The myths of Daedalus suggest ancient science has one view understanding of this question. This view shapes our relationship to the machine. The fact-value distinction of modern science, however, suggests a different relationship between humans and the machines. The hammer has no inherit morality; it is only a fact. Value comes from things outside of modern science and its innovations. Although, one must wonder about this topic, as an innovation such as the atomic bomb raises the question if all technology is lacks inherent morality. Thus, perhaps we need to reflect more deeply on the relationship of humans and our techne.</a:t>
            </a:r>
          </a:p>
          <a:p>
            <a:endParaRPr lang="en-US" dirty="0"/>
          </a:p>
          <a:p>
            <a:r>
              <a:rPr lang="en-US" dirty="0"/>
              <a:t>Another theme of John Henery is pride vs. growth. Are we going to resist technology out of pride? This resistance will be death of us. Even the best of us can rage against the machine, but the result of this rage is our own death by our own hands. If we accept that growth is a necessity of life, then perhaps we can produce the best possible outcome of technological innovation.</a:t>
            </a:r>
          </a:p>
          <a:p>
            <a:endParaRPr lang="en-US" dirty="0"/>
          </a:p>
          <a:p>
            <a:r>
              <a:rPr lang="en-US" dirty="0"/>
              <a:t>At the same point, there does appear to be at least part of our nature, if not most of our nature, that accepts subjection and oppression. Rather than working to free ourselves from the caves that we reside in, we are happy to accept the projection of truth than seek truth itself. In many ways, </a:t>
            </a:r>
            <a:r>
              <a:rPr lang="en-US" dirty="0" err="1"/>
              <a:t>GenAI</a:t>
            </a:r>
            <a:r>
              <a:rPr lang="en-US" dirty="0"/>
              <a:t> is our version of Plato’s cave. Perhaps I’ve already said too much on this subject. Another setting might be a more appropriate place for this dialogue.</a:t>
            </a:r>
          </a:p>
          <a:p>
            <a:endParaRPr lang="en-US" dirty="0"/>
          </a:p>
          <a:p>
            <a:r>
              <a:rPr lang="en-US" dirty="0"/>
              <a:t>Some of us are apt to grab onto the latest piece of technology in the name of productivity. Others of us will resist and hold onto tradition until it can no longer held. What makes the steel drill and John Henry both problematic is they never investigate what does it mean to be a human?</a:t>
            </a:r>
          </a:p>
          <a:p>
            <a:endParaRPr lang="en-US" dirty="0"/>
          </a:p>
          <a:p>
            <a:r>
              <a:rPr lang="en-US" dirty="0"/>
              <a:t>We can’t answer that today, but the rest of this presentation will move forward on the premise that it is to live the examined life; it is to learn.</a:t>
            </a:r>
          </a:p>
        </p:txBody>
      </p:sp>
      <p:sp>
        <p:nvSpPr>
          <p:cNvPr id="4" name="Slide Number Placeholder 3">
            <a:extLst>
              <a:ext uri="{FF2B5EF4-FFF2-40B4-BE49-F238E27FC236}">
                <a16:creationId xmlns:a16="http://schemas.microsoft.com/office/drawing/2014/main" id="{2E57D90F-BFB9-2ABB-C0E6-F833CCE25206}"/>
              </a:ext>
            </a:extLst>
          </p:cNvPr>
          <p:cNvSpPr>
            <a:spLocks noGrp="1"/>
          </p:cNvSpPr>
          <p:nvPr>
            <p:ph type="sldNum" sz="quarter" idx="5"/>
          </p:nvPr>
        </p:nvSpPr>
        <p:spPr/>
        <p:txBody>
          <a:bodyPr/>
          <a:lstStyle/>
          <a:p>
            <a:fld id="{D6F8C382-4418-4E1B-9659-9C2E673B03F2}" type="slidenum">
              <a:rPr lang="en-US" smtClean="0"/>
              <a:t>11</a:t>
            </a:fld>
            <a:endParaRPr lang="en-US"/>
          </a:p>
        </p:txBody>
      </p:sp>
    </p:spTree>
    <p:extLst>
      <p:ext uri="{BB962C8B-B14F-4D97-AF65-F5344CB8AC3E}">
        <p14:creationId xmlns:p14="http://schemas.microsoft.com/office/powerpoint/2010/main" val="3311189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2E807-6E95-6DF5-21FA-9CCCFAD60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5C734-A60B-8096-A736-B107A8F2C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D269B-A786-C1D3-8C8F-FBFD2AB7CE42}"/>
              </a:ext>
            </a:extLst>
          </p:cNvPr>
          <p:cNvSpPr>
            <a:spLocks noGrp="1"/>
          </p:cNvSpPr>
          <p:nvPr>
            <p:ph type="body" idx="1"/>
          </p:nvPr>
        </p:nvSpPr>
        <p:spPr/>
        <p:txBody>
          <a:bodyPr/>
          <a:lstStyle/>
          <a:p>
            <a:r>
              <a:rPr lang="en-US" dirty="0"/>
              <a:t>Now one form of learning, which is just around the corner, is the Alabama Comprehensive Assessment Program – ACAP. This test provides us with a worthwhile analogy to think about </a:t>
            </a:r>
            <a:r>
              <a:rPr lang="en-US" dirty="0" err="1"/>
              <a:t>GenAI</a:t>
            </a:r>
            <a:r>
              <a:rPr lang="en-US" dirty="0"/>
              <a:t>, as I hear many say </a:t>
            </a:r>
            <a:r>
              <a:rPr lang="en-US" dirty="0" err="1"/>
              <a:t>GenAI</a:t>
            </a:r>
            <a:r>
              <a:rPr lang="en-US" dirty="0"/>
              <a:t> is just lie the calculator. So let’s accept this analogy. What does this analogy mean if we fully develop it? Well, if we look at the ACAP, we see that from Grades 2-5 calculators are not allowed. Even in grades 6-8, there are non-calculators and calculator sections</a:t>
            </a:r>
          </a:p>
        </p:txBody>
      </p:sp>
      <p:sp>
        <p:nvSpPr>
          <p:cNvPr id="4" name="Slide Number Placeholder 3">
            <a:extLst>
              <a:ext uri="{FF2B5EF4-FFF2-40B4-BE49-F238E27FC236}">
                <a16:creationId xmlns:a16="http://schemas.microsoft.com/office/drawing/2014/main" id="{79C169FD-A525-E40B-F272-92A9D7738D18}"/>
              </a:ext>
            </a:extLst>
          </p:cNvPr>
          <p:cNvSpPr>
            <a:spLocks noGrp="1"/>
          </p:cNvSpPr>
          <p:nvPr>
            <p:ph type="sldNum" sz="quarter" idx="5"/>
          </p:nvPr>
        </p:nvSpPr>
        <p:spPr/>
        <p:txBody>
          <a:bodyPr/>
          <a:lstStyle/>
          <a:p>
            <a:fld id="{D6F8C382-4418-4E1B-9659-9C2E673B03F2}" type="slidenum">
              <a:rPr lang="en-US" smtClean="0"/>
              <a:t>12</a:t>
            </a:fld>
            <a:endParaRPr lang="en-US"/>
          </a:p>
        </p:txBody>
      </p:sp>
    </p:spTree>
    <p:extLst>
      <p:ext uri="{BB962C8B-B14F-4D97-AF65-F5344CB8AC3E}">
        <p14:creationId xmlns:p14="http://schemas.microsoft.com/office/powerpoint/2010/main" val="974075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C96DC-8D21-298B-AE85-B0AA5B959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D4EA5-389D-AA37-34EE-A36D120A3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0B1E5-DF05-20DB-A81E-168A233A27F1}"/>
              </a:ext>
            </a:extLst>
          </p:cNvPr>
          <p:cNvSpPr>
            <a:spLocks noGrp="1"/>
          </p:cNvSpPr>
          <p:nvPr>
            <p:ph type="body" idx="1"/>
          </p:nvPr>
        </p:nvSpPr>
        <p:spPr/>
        <p:txBody>
          <a:bodyPr/>
          <a:lstStyle/>
          <a:p>
            <a:r>
              <a:rPr lang="en-US" dirty="0"/>
              <a:t>Why does the ACAP not allow calculators at first? Why does the ACAP continue to test students on material without a calculator?  </a:t>
            </a:r>
          </a:p>
        </p:txBody>
      </p:sp>
      <p:sp>
        <p:nvSpPr>
          <p:cNvPr id="4" name="Slide Number Placeholder 3">
            <a:extLst>
              <a:ext uri="{FF2B5EF4-FFF2-40B4-BE49-F238E27FC236}">
                <a16:creationId xmlns:a16="http://schemas.microsoft.com/office/drawing/2014/main" id="{2E562F3F-4111-D363-E3B8-EA46833E3EA0}"/>
              </a:ext>
            </a:extLst>
          </p:cNvPr>
          <p:cNvSpPr>
            <a:spLocks noGrp="1"/>
          </p:cNvSpPr>
          <p:nvPr>
            <p:ph type="sldNum" sz="quarter" idx="5"/>
          </p:nvPr>
        </p:nvSpPr>
        <p:spPr/>
        <p:txBody>
          <a:bodyPr/>
          <a:lstStyle/>
          <a:p>
            <a:fld id="{D6F8C382-4418-4E1B-9659-9C2E673B03F2}" type="slidenum">
              <a:rPr lang="en-US" smtClean="0"/>
              <a:t>13</a:t>
            </a:fld>
            <a:endParaRPr lang="en-US"/>
          </a:p>
        </p:txBody>
      </p:sp>
    </p:spTree>
    <p:extLst>
      <p:ext uri="{BB962C8B-B14F-4D97-AF65-F5344CB8AC3E}">
        <p14:creationId xmlns:p14="http://schemas.microsoft.com/office/powerpoint/2010/main" val="1978120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3E6B-A4E5-F7CB-DF9A-31C94A3ECD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6FE3CD-2C7F-F0B6-8122-7BE4033F52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1C07E4-6EB8-5C57-5406-5A2F388EFD37}"/>
              </a:ext>
            </a:extLst>
          </p:cNvPr>
          <p:cNvSpPr>
            <a:spLocks noGrp="1"/>
          </p:cNvSpPr>
          <p:nvPr>
            <p:ph type="dt" sz="half" idx="10"/>
          </p:nvPr>
        </p:nvSpPr>
        <p:spPr/>
        <p:txBody>
          <a:bodyPr/>
          <a:lstStyle/>
          <a:p>
            <a:fld id="{B18BC510-17E9-474D-93EF-2B677F4FC7FE}" type="datetimeFigureOut">
              <a:rPr lang="en-US" smtClean="0"/>
              <a:t>2/10/2025</a:t>
            </a:fld>
            <a:endParaRPr lang="en-US"/>
          </a:p>
        </p:txBody>
      </p:sp>
      <p:sp>
        <p:nvSpPr>
          <p:cNvPr id="5" name="Footer Placeholder 4">
            <a:extLst>
              <a:ext uri="{FF2B5EF4-FFF2-40B4-BE49-F238E27FC236}">
                <a16:creationId xmlns:a16="http://schemas.microsoft.com/office/drawing/2014/main" id="{D4B271C4-5831-F16C-07ED-14F199EF4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B96BC-A172-616D-1112-73942BD7D079}"/>
              </a:ext>
            </a:extLst>
          </p:cNvPr>
          <p:cNvSpPr>
            <a:spLocks noGrp="1"/>
          </p:cNvSpPr>
          <p:nvPr>
            <p:ph type="sldNum" sz="quarter" idx="12"/>
          </p:nvPr>
        </p:nvSpPr>
        <p:spPr/>
        <p:txBody>
          <a:bodyPr/>
          <a:lstStyle/>
          <a:p>
            <a:fld id="{A90B6376-F0BE-4C1E-9C38-4E6CF8633813}" type="slidenum">
              <a:rPr lang="en-US" smtClean="0"/>
              <a:t>‹#›</a:t>
            </a:fld>
            <a:endParaRPr lang="en-US"/>
          </a:p>
        </p:txBody>
      </p:sp>
    </p:spTree>
    <p:extLst>
      <p:ext uri="{BB962C8B-B14F-4D97-AF65-F5344CB8AC3E}">
        <p14:creationId xmlns:p14="http://schemas.microsoft.com/office/powerpoint/2010/main" val="273165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CCA1-A540-E132-0BC3-93A93D576C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DE4CAB-29F0-1BDA-4E87-18AF0E84DD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36D85-0E3C-3171-84B2-52CC9A53448F}"/>
              </a:ext>
            </a:extLst>
          </p:cNvPr>
          <p:cNvSpPr>
            <a:spLocks noGrp="1"/>
          </p:cNvSpPr>
          <p:nvPr>
            <p:ph type="dt" sz="half" idx="10"/>
          </p:nvPr>
        </p:nvSpPr>
        <p:spPr/>
        <p:txBody>
          <a:bodyPr/>
          <a:lstStyle/>
          <a:p>
            <a:fld id="{B18BC510-17E9-474D-93EF-2B677F4FC7FE}" type="datetimeFigureOut">
              <a:rPr lang="en-US" smtClean="0"/>
              <a:t>2/10/2025</a:t>
            </a:fld>
            <a:endParaRPr lang="en-US"/>
          </a:p>
        </p:txBody>
      </p:sp>
      <p:sp>
        <p:nvSpPr>
          <p:cNvPr id="5" name="Footer Placeholder 4">
            <a:extLst>
              <a:ext uri="{FF2B5EF4-FFF2-40B4-BE49-F238E27FC236}">
                <a16:creationId xmlns:a16="http://schemas.microsoft.com/office/drawing/2014/main" id="{63EA77D3-89FF-0979-4CD9-86723EC17F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B4AD0-CF87-CE8A-FC41-A17BF0A8D6EB}"/>
              </a:ext>
            </a:extLst>
          </p:cNvPr>
          <p:cNvSpPr>
            <a:spLocks noGrp="1"/>
          </p:cNvSpPr>
          <p:nvPr>
            <p:ph type="sldNum" sz="quarter" idx="12"/>
          </p:nvPr>
        </p:nvSpPr>
        <p:spPr/>
        <p:txBody>
          <a:bodyPr/>
          <a:lstStyle/>
          <a:p>
            <a:fld id="{A90B6376-F0BE-4C1E-9C38-4E6CF8633813}" type="slidenum">
              <a:rPr lang="en-US" smtClean="0"/>
              <a:t>‹#›</a:t>
            </a:fld>
            <a:endParaRPr lang="en-US"/>
          </a:p>
        </p:txBody>
      </p:sp>
    </p:spTree>
    <p:extLst>
      <p:ext uri="{BB962C8B-B14F-4D97-AF65-F5344CB8AC3E}">
        <p14:creationId xmlns:p14="http://schemas.microsoft.com/office/powerpoint/2010/main" val="1945434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950947-8923-6F50-B032-F401768D92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69E316-BBAB-8446-C1C1-5A7A293F3C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8F42D-A6E2-2BAD-BEDD-615E1DD5EE21}"/>
              </a:ext>
            </a:extLst>
          </p:cNvPr>
          <p:cNvSpPr>
            <a:spLocks noGrp="1"/>
          </p:cNvSpPr>
          <p:nvPr>
            <p:ph type="dt" sz="half" idx="10"/>
          </p:nvPr>
        </p:nvSpPr>
        <p:spPr/>
        <p:txBody>
          <a:bodyPr/>
          <a:lstStyle/>
          <a:p>
            <a:fld id="{B18BC510-17E9-474D-93EF-2B677F4FC7FE}" type="datetimeFigureOut">
              <a:rPr lang="en-US" smtClean="0"/>
              <a:t>2/10/2025</a:t>
            </a:fld>
            <a:endParaRPr lang="en-US"/>
          </a:p>
        </p:txBody>
      </p:sp>
      <p:sp>
        <p:nvSpPr>
          <p:cNvPr id="5" name="Footer Placeholder 4">
            <a:extLst>
              <a:ext uri="{FF2B5EF4-FFF2-40B4-BE49-F238E27FC236}">
                <a16:creationId xmlns:a16="http://schemas.microsoft.com/office/drawing/2014/main" id="{0CD1EC8E-D3B7-1716-8BB4-31F6C36D3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29E317-204C-98F2-2E37-443C73163F0F}"/>
              </a:ext>
            </a:extLst>
          </p:cNvPr>
          <p:cNvSpPr>
            <a:spLocks noGrp="1"/>
          </p:cNvSpPr>
          <p:nvPr>
            <p:ph type="sldNum" sz="quarter" idx="12"/>
          </p:nvPr>
        </p:nvSpPr>
        <p:spPr/>
        <p:txBody>
          <a:bodyPr/>
          <a:lstStyle/>
          <a:p>
            <a:fld id="{A90B6376-F0BE-4C1E-9C38-4E6CF8633813}" type="slidenum">
              <a:rPr lang="en-US" smtClean="0"/>
              <a:t>‹#›</a:t>
            </a:fld>
            <a:endParaRPr lang="en-US"/>
          </a:p>
        </p:txBody>
      </p:sp>
    </p:spTree>
    <p:extLst>
      <p:ext uri="{BB962C8B-B14F-4D97-AF65-F5344CB8AC3E}">
        <p14:creationId xmlns:p14="http://schemas.microsoft.com/office/powerpoint/2010/main" val="170990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C765-4CBB-D2CD-2B81-5ECBB95BAB82}"/>
              </a:ext>
            </a:extLst>
          </p:cNvPr>
          <p:cNvSpPr>
            <a:spLocks noGrp="1"/>
          </p:cNvSpPr>
          <p:nvPr>
            <p:ph type="title"/>
          </p:nvPr>
        </p:nvSpPr>
        <p:spPr/>
        <p:txBody>
          <a:bodyPr>
            <a:normAutofit/>
          </a:bodyPr>
          <a:lstStyle>
            <a:lvl1pPr>
              <a:defRPr sz="6400">
                <a:latin typeface="Garamond" panose="020204040303010108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3680427-3FB2-EAE6-8517-07CAE6898318}"/>
              </a:ext>
            </a:extLst>
          </p:cNvPr>
          <p:cNvSpPr>
            <a:spLocks noGrp="1"/>
          </p:cNvSpPr>
          <p:nvPr>
            <p:ph idx="1"/>
          </p:nvPr>
        </p:nvSpPr>
        <p:spPr/>
        <p:txBody>
          <a:bodyPr/>
          <a:lstStyle>
            <a:lvl1pPr>
              <a:defRPr sz="3200">
                <a:latin typeface="Garamond" panose="02020404030301010803" pitchFamily="18" charset="0"/>
              </a:defRPr>
            </a:lvl1pPr>
            <a:lvl2pPr>
              <a:defRPr sz="2800">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9C43F1F-E973-9202-B72F-9D1979953B26}"/>
              </a:ext>
            </a:extLst>
          </p:cNvPr>
          <p:cNvSpPr>
            <a:spLocks noGrp="1"/>
          </p:cNvSpPr>
          <p:nvPr>
            <p:ph type="dt" sz="half" idx="10"/>
          </p:nvPr>
        </p:nvSpPr>
        <p:spPr/>
        <p:txBody>
          <a:bodyPr/>
          <a:lstStyle/>
          <a:p>
            <a:fld id="{B18BC510-17E9-474D-93EF-2B677F4FC7FE}" type="datetimeFigureOut">
              <a:rPr lang="en-US" smtClean="0"/>
              <a:t>2/10/2025</a:t>
            </a:fld>
            <a:endParaRPr lang="en-US"/>
          </a:p>
        </p:txBody>
      </p:sp>
      <p:sp>
        <p:nvSpPr>
          <p:cNvPr id="5" name="Footer Placeholder 4">
            <a:extLst>
              <a:ext uri="{FF2B5EF4-FFF2-40B4-BE49-F238E27FC236}">
                <a16:creationId xmlns:a16="http://schemas.microsoft.com/office/drawing/2014/main" id="{263AB54F-1E66-3B84-90FC-9F513FE4D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219AB-F2D5-7359-047E-1E116DDD9280}"/>
              </a:ext>
            </a:extLst>
          </p:cNvPr>
          <p:cNvSpPr>
            <a:spLocks noGrp="1"/>
          </p:cNvSpPr>
          <p:nvPr>
            <p:ph type="sldNum" sz="quarter" idx="12"/>
          </p:nvPr>
        </p:nvSpPr>
        <p:spPr/>
        <p:txBody>
          <a:bodyPr/>
          <a:lstStyle/>
          <a:p>
            <a:fld id="{A90B6376-F0BE-4C1E-9C38-4E6CF8633813}" type="slidenum">
              <a:rPr lang="en-US" smtClean="0"/>
              <a:t>‹#›</a:t>
            </a:fld>
            <a:endParaRPr lang="en-US"/>
          </a:p>
        </p:txBody>
      </p:sp>
    </p:spTree>
    <p:extLst>
      <p:ext uri="{BB962C8B-B14F-4D97-AF65-F5344CB8AC3E}">
        <p14:creationId xmlns:p14="http://schemas.microsoft.com/office/powerpoint/2010/main" val="134148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ABA0-4DA8-8A4C-2CBC-DE71DA874C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311387-AC21-F3F6-1336-FDBFC7BF34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BB3F8A-9BA2-6E3F-27E3-37BF0582B694}"/>
              </a:ext>
            </a:extLst>
          </p:cNvPr>
          <p:cNvSpPr>
            <a:spLocks noGrp="1"/>
          </p:cNvSpPr>
          <p:nvPr>
            <p:ph type="dt" sz="half" idx="10"/>
          </p:nvPr>
        </p:nvSpPr>
        <p:spPr/>
        <p:txBody>
          <a:bodyPr/>
          <a:lstStyle/>
          <a:p>
            <a:fld id="{B18BC510-17E9-474D-93EF-2B677F4FC7FE}" type="datetimeFigureOut">
              <a:rPr lang="en-US" smtClean="0"/>
              <a:t>2/10/2025</a:t>
            </a:fld>
            <a:endParaRPr lang="en-US"/>
          </a:p>
        </p:txBody>
      </p:sp>
      <p:sp>
        <p:nvSpPr>
          <p:cNvPr id="5" name="Footer Placeholder 4">
            <a:extLst>
              <a:ext uri="{FF2B5EF4-FFF2-40B4-BE49-F238E27FC236}">
                <a16:creationId xmlns:a16="http://schemas.microsoft.com/office/drawing/2014/main" id="{E24D579A-7F1A-E959-1E80-F57C35BCF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B32EC-317B-FA2F-D604-9F20590C7470}"/>
              </a:ext>
            </a:extLst>
          </p:cNvPr>
          <p:cNvSpPr>
            <a:spLocks noGrp="1"/>
          </p:cNvSpPr>
          <p:nvPr>
            <p:ph type="sldNum" sz="quarter" idx="12"/>
          </p:nvPr>
        </p:nvSpPr>
        <p:spPr/>
        <p:txBody>
          <a:bodyPr/>
          <a:lstStyle/>
          <a:p>
            <a:fld id="{A90B6376-F0BE-4C1E-9C38-4E6CF8633813}" type="slidenum">
              <a:rPr lang="en-US" smtClean="0"/>
              <a:t>‹#›</a:t>
            </a:fld>
            <a:endParaRPr lang="en-US"/>
          </a:p>
        </p:txBody>
      </p:sp>
    </p:spTree>
    <p:extLst>
      <p:ext uri="{BB962C8B-B14F-4D97-AF65-F5344CB8AC3E}">
        <p14:creationId xmlns:p14="http://schemas.microsoft.com/office/powerpoint/2010/main" val="2346360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574B-DD9C-19ED-C438-849C85C46C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19C966-54A5-FB9C-5D89-83C76CA440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5442CB-6256-EE6C-661D-C81F38FE72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418306-3E90-C726-4EAC-3AE432064BE4}"/>
              </a:ext>
            </a:extLst>
          </p:cNvPr>
          <p:cNvSpPr>
            <a:spLocks noGrp="1"/>
          </p:cNvSpPr>
          <p:nvPr>
            <p:ph type="dt" sz="half" idx="10"/>
          </p:nvPr>
        </p:nvSpPr>
        <p:spPr/>
        <p:txBody>
          <a:bodyPr/>
          <a:lstStyle/>
          <a:p>
            <a:fld id="{B18BC510-17E9-474D-93EF-2B677F4FC7FE}" type="datetimeFigureOut">
              <a:rPr lang="en-US" smtClean="0"/>
              <a:t>2/10/2025</a:t>
            </a:fld>
            <a:endParaRPr lang="en-US"/>
          </a:p>
        </p:txBody>
      </p:sp>
      <p:sp>
        <p:nvSpPr>
          <p:cNvPr id="6" name="Footer Placeholder 5">
            <a:extLst>
              <a:ext uri="{FF2B5EF4-FFF2-40B4-BE49-F238E27FC236}">
                <a16:creationId xmlns:a16="http://schemas.microsoft.com/office/drawing/2014/main" id="{374EA298-3C39-619A-7B53-4FB16DA0F9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7FF6C-287A-47DB-05E2-BF0EEDE072C4}"/>
              </a:ext>
            </a:extLst>
          </p:cNvPr>
          <p:cNvSpPr>
            <a:spLocks noGrp="1"/>
          </p:cNvSpPr>
          <p:nvPr>
            <p:ph type="sldNum" sz="quarter" idx="12"/>
          </p:nvPr>
        </p:nvSpPr>
        <p:spPr/>
        <p:txBody>
          <a:bodyPr/>
          <a:lstStyle/>
          <a:p>
            <a:fld id="{A90B6376-F0BE-4C1E-9C38-4E6CF8633813}" type="slidenum">
              <a:rPr lang="en-US" smtClean="0"/>
              <a:t>‹#›</a:t>
            </a:fld>
            <a:endParaRPr lang="en-US"/>
          </a:p>
        </p:txBody>
      </p:sp>
    </p:spTree>
    <p:extLst>
      <p:ext uri="{BB962C8B-B14F-4D97-AF65-F5344CB8AC3E}">
        <p14:creationId xmlns:p14="http://schemas.microsoft.com/office/powerpoint/2010/main" val="983867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687D-D454-E8D3-65F0-037C9D9A0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A20F24-F323-99B5-2BF6-038119A730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DFF9E3-A5C1-811F-4936-13FF403DDD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EDF88F-1F84-792D-3111-17461D867A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6B1B15-5991-620E-1633-374396313B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5FDB09-98B2-6083-EAE2-FBF44B1F72F9}"/>
              </a:ext>
            </a:extLst>
          </p:cNvPr>
          <p:cNvSpPr>
            <a:spLocks noGrp="1"/>
          </p:cNvSpPr>
          <p:nvPr>
            <p:ph type="dt" sz="half" idx="10"/>
          </p:nvPr>
        </p:nvSpPr>
        <p:spPr/>
        <p:txBody>
          <a:bodyPr/>
          <a:lstStyle/>
          <a:p>
            <a:fld id="{B18BC510-17E9-474D-93EF-2B677F4FC7FE}" type="datetimeFigureOut">
              <a:rPr lang="en-US" smtClean="0"/>
              <a:t>2/10/2025</a:t>
            </a:fld>
            <a:endParaRPr lang="en-US"/>
          </a:p>
        </p:txBody>
      </p:sp>
      <p:sp>
        <p:nvSpPr>
          <p:cNvPr id="8" name="Footer Placeholder 7">
            <a:extLst>
              <a:ext uri="{FF2B5EF4-FFF2-40B4-BE49-F238E27FC236}">
                <a16:creationId xmlns:a16="http://schemas.microsoft.com/office/drawing/2014/main" id="{60C29763-9F8A-5D43-EE22-3EA0C07F2B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086FA0-4072-D4C1-9942-BD46E6309F41}"/>
              </a:ext>
            </a:extLst>
          </p:cNvPr>
          <p:cNvSpPr>
            <a:spLocks noGrp="1"/>
          </p:cNvSpPr>
          <p:nvPr>
            <p:ph type="sldNum" sz="quarter" idx="12"/>
          </p:nvPr>
        </p:nvSpPr>
        <p:spPr/>
        <p:txBody>
          <a:bodyPr/>
          <a:lstStyle/>
          <a:p>
            <a:fld id="{A90B6376-F0BE-4C1E-9C38-4E6CF8633813}" type="slidenum">
              <a:rPr lang="en-US" smtClean="0"/>
              <a:t>‹#›</a:t>
            </a:fld>
            <a:endParaRPr lang="en-US"/>
          </a:p>
        </p:txBody>
      </p:sp>
    </p:spTree>
    <p:extLst>
      <p:ext uri="{BB962C8B-B14F-4D97-AF65-F5344CB8AC3E}">
        <p14:creationId xmlns:p14="http://schemas.microsoft.com/office/powerpoint/2010/main" val="434466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94E6C-50ED-DB57-7064-1B479648FC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F3818F-59A7-D256-AC1A-DE545A8DA2B9}"/>
              </a:ext>
            </a:extLst>
          </p:cNvPr>
          <p:cNvSpPr>
            <a:spLocks noGrp="1"/>
          </p:cNvSpPr>
          <p:nvPr>
            <p:ph type="dt" sz="half" idx="10"/>
          </p:nvPr>
        </p:nvSpPr>
        <p:spPr/>
        <p:txBody>
          <a:bodyPr/>
          <a:lstStyle/>
          <a:p>
            <a:fld id="{B18BC510-17E9-474D-93EF-2B677F4FC7FE}" type="datetimeFigureOut">
              <a:rPr lang="en-US" smtClean="0"/>
              <a:t>2/10/2025</a:t>
            </a:fld>
            <a:endParaRPr lang="en-US"/>
          </a:p>
        </p:txBody>
      </p:sp>
      <p:sp>
        <p:nvSpPr>
          <p:cNvPr id="4" name="Footer Placeholder 3">
            <a:extLst>
              <a:ext uri="{FF2B5EF4-FFF2-40B4-BE49-F238E27FC236}">
                <a16:creationId xmlns:a16="http://schemas.microsoft.com/office/drawing/2014/main" id="{92636EED-F70B-2BC6-ADAD-98AABF151C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DD66DA-DEED-8AF3-446B-561EB7CEDA69}"/>
              </a:ext>
            </a:extLst>
          </p:cNvPr>
          <p:cNvSpPr>
            <a:spLocks noGrp="1"/>
          </p:cNvSpPr>
          <p:nvPr>
            <p:ph type="sldNum" sz="quarter" idx="12"/>
          </p:nvPr>
        </p:nvSpPr>
        <p:spPr/>
        <p:txBody>
          <a:bodyPr/>
          <a:lstStyle/>
          <a:p>
            <a:fld id="{A90B6376-F0BE-4C1E-9C38-4E6CF8633813}" type="slidenum">
              <a:rPr lang="en-US" smtClean="0"/>
              <a:t>‹#›</a:t>
            </a:fld>
            <a:endParaRPr lang="en-US"/>
          </a:p>
        </p:txBody>
      </p:sp>
    </p:spTree>
    <p:extLst>
      <p:ext uri="{BB962C8B-B14F-4D97-AF65-F5344CB8AC3E}">
        <p14:creationId xmlns:p14="http://schemas.microsoft.com/office/powerpoint/2010/main" val="1983886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99869B-5922-5598-5D49-29F4B68A6206}"/>
              </a:ext>
            </a:extLst>
          </p:cNvPr>
          <p:cNvSpPr>
            <a:spLocks noGrp="1"/>
          </p:cNvSpPr>
          <p:nvPr>
            <p:ph type="dt" sz="half" idx="10"/>
          </p:nvPr>
        </p:nvSpPr>
        <p:spPr/>
        <p:txBody>
          <a:bodyPr/>
          <a:lstStyle/>
          <a:p>
            <a:fld id="{B18BC510-17E9-474D-93EF-2B677F4FC7FE}" type="datetimeFigureOut">
              <a:rPr lang="en-US" smtClean="0"/>
              <a:t>2/10/2025</a:t>
            </a:fld>
            <a:endParaRPr lang="en-US"/>
          </a:p>
        </p:txBody>
      </p:sp>
      <p:sp>
        <p:nvSpPr>
          <p:cNvPr id="3" name="Footer Placeholder 2">
            <a:extLst>
              <a:ext uri="{FF2B5EF4-FFF2-40B4-BE49-F238E27FC236}">
                <a16:creationId xmlns:a16="http://schemas.microsoft.com/office/drawing/2014/main" id="{3D3DF5EA-4010-75DB-DFD5-751C206A60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4588AF-6E3F-6CD5-6265-D02DA8272A5B}"/>
              </a:ext>
            </a:extLst>
          </p:cNvPr>
          <p:cNvSpPr>
            <a:spLocks noGrp="1"/>
          </p:cNvSpPr>
          <p:nvPr>
            <p:ph type="sldNum" sz="quarter" idx="12"/>
          </p:nvPr>
        </p:nvSpPr>
        <p:spPr/>
        <p:txBody>
          <a:bodyPr/>
          <a:lstStyle/>
          <a:p>
            <a:fld id="{A90B6376-F0BE-4C1E-9C38-4E6CF8633813}" type="slidenum">
              <a:rPr lang="en-US" smtClean="0"/>
              <a:t>‹#›</a:t>
            </a:fld>
            <a:endParaRPr lang="en-US"/>
          </a:p>
        </p:txBody>
      </p:sp>
    </p:spTree>
    <p:extLst>
      <p:ext uri="{BB962C8B-B14F-4D97-AF65-F5344CB8AC3E}">
        <p14:creationId xmlns:p14="http://schemas.microsoft.com/office/powerpoint/2010/main" val="3309713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4C84-C614-149A-809F-565FA4056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18CE9E-0126-C8C8-ECA7-87F910A510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A8E477-BB4A-9C74-8462-CB53203BD5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891C0-79EE-D41D-E1B7-5D0EAD36DF60}"/>
              </a:ext>
            </a:extLst>
          </p:cNvPr>
          <p:cNvSpPr>
            <a:spLocks noGrp="1"/>
          </p:cNvSpPr>
          <p:nvPr>
            <p:ph type="dt" sz="half" idx="10"/>
          </p:nvPr>
        </p:nvSpPr>
        <p:spPr/>
        <p:txBody>
          <a:bodyPr/>
          <a:lstStyle/>
          <a:p>
            <a:fld id="{B18BC510-17E9-474D-93EF-2B677F4FC7FE}" type="datetimeFigureOut">
              <a:rPr lang="en-US" smtClean="0"/>
              <a:t>2/10/2025</a:t>
            </a:fld>
            <a:endParaRPr lang="en-US"/>
          </a:p>
        </p:txBody>
      </p:sp>
      <p:sp>
        <p:nvSpPr>
          <p:cNvPr id="6" name="Footer Placeholder 5">
            <a:extLst>
              <a:ext uri="{FF2B5EF4-FFF2-40B4-BE49-F238E27FC236}">
                <a16:creationId xmlns:a16="http://schemas.microsoft.com/office/drawing/2014/main" id="{67B6919E-6972-24E2-349B-701C31449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DAB4AA-5F11-FE2A-957A-CC9EFD6F9999}"/>
              </a:ext>
            </a:extLst>
          </p:cNvPr>
          <p:cNvSpPr>
            <a:spLocks noGrp="1"/>
          </p:cNvSpPr>
          <p:nvPr>
            <p:ph type="sldNum" sz="quarter" idx="12"/>
          </p:nvPr>
        </p:nvSpPr>
        <p:spPr/>
        <p:txBody>
          <a:bodyPr/>
          <a:lstStyle/>
          <a:p>
            <a:fld id="{A90B6376-F0BE-4C1E-9C38-4E6CF8633813}" type="slidenum">
              <a:rPr lang="en-US" smtClean="0"/>
              <a:t>‹#›</a:t>
            </a:fld>
            <a:endParaRPr lang="en-US"/>
          </a:p>
        </p:txBody>
      </p:sp>
    </p:spTree>
    <p:extLst>
      <p:ext uri="{BB962C8B-B14F-4D97-AF65-F5344CB8AC3E}">
        <p14:creationId xmlns:p14="http://schemas.microsoft.com/office/powerpoint/2010/main" val="492002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1B21F-CC8A-215C-035C-98D61A8A7E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B5BA8A-03CB-4FEA-0845-390B730F35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F6121C-A398-23AD-B5F1-4891D1B67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F0FBF7-9735-741F-DB9B-9C88455BA771}"/>
              </a:ext>
            </a:extLst>
          </p:cNvPr>
          <p:cNvSpPr>
            <a:spLocks noGrp="1"/>
          </p:cNvSpPr>
          <p:nvPr>
            <p:ph type="dt" sz="half" idx="10"/>
          </p:nvPr>
        </p:nvSpPr>
        <p:spPr/>
        <p:txBody>
          <a:bodyPr/>
          <a:lstStyle/>
          <a:p>
            <a:fld id="{B18BC510-17E9-474D-93EF-2B677F4FC7FE}" type="datetimeFigureOut">
              <a:rPr lang="en-US" smtClean="0"/>
              <a:t>2/10/2025</a:t>
            </a:fld>
            <a:endParaRPr lang="en-US"/>
          </a:p>
        </p:txBody>
      </p:sp>
      <p:sp>
        <p:nvSpPr>
          <p:cNvPr id="6" name="Footer Placeholder 5">
            <a:extLst>
              <a:ext uri="{FF2B5EF4-FFF2-40B4-BE49-F238E27FC236}">
                <a16:creationId xmlns:a16="http://schemas.microsoft.com/office/drawing/2014/main" id="{EF8EBCF3-850B-D614-6BE3-6A70643DD0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E5D07A-487C-BD59-D964-BD9A5F740014}"/>
              </a:ext>
            </a:extLst>
          </p:cNvPr>
          <p:cNvSpPr>
            <a:spLocks noGrp="1"/>
          </p:cNvSpPr>
          <p:nvPr>
            <p:ph type="sldNum" sz="quarter" idx="12"/>
          </p:nvPr>
        </p:nvSpPr>
        <p:spPr/>
        <p:txBody>
          <a:bodyPr/>
          <a:lstStyle/>
          <a:p>
            <a:fld id="{A90B6376-F0BE-4C1E-9C38-4E6CF8633813}" type="slidenum">
              <a:rPr lang="en-US" smtClean="0"/>
              <a:t>‹#›</a:t>
            </a:fld>
            <a:endParaRPr lang="en-US"/>
          </a:p>
        </p:txBody>
      </p:sp>
    </p:spTree>
    <p:extLst>
      <p:ext uri="{BB962C8B-B14F-4D97-AF65-F5344CB8AC3E}">
        <p14:creationId xmlns:p14="http://schemas.microsoft.com/office/powerpoint/2010/main" val="336538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AD7889-E0E0-02BF-C15E-E44A3D72AD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B0318D-9074-E3C8-874A-4BD0C07AD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38D07-635B-A5E3-5735-0DBEEFF17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8BC510-17E9-474D-93EF-2B677F4FC7FE}" type="datetimeFigureOut">
              <a:rPr lang="en-US" smtClean="0"/>
              <a:t>2/10/2025</a:t>
            </a:fld>
            <a:endParaRPr lang="en-US"/>
          </a:p>
        </p:txBody>
      </p:sp>
      <p:sp>
        <p:nvSpPr>
          <p:cNvPr id="5" name="Footer Placeholder 4">
            <a:extLst>
              <a:ext uri="{FF2B5EF4-FFF2-40B4-BE49-F238E27FC236}">
                <a16:creationId xmlns:a16="http://schemas.microsoft.com/office/drawing/2014/main" id="{A63374B0-B908-2C1F-8B08-46F1C1A6D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D8A5FA8-B39B-2530-6B26-8629B983E8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90B6376-F0BE-4C1E-9C38-4E6CF8633813}" type="slidenum">
              <a:rPr lang="en-US" smtClean="0"/>
              <a:t>‹#›</a:t>
            </a:fld>
            <a:endParaRPr lang="en-US"/>
          </a:p>
        </p:txBody>
      </p:sp>
    </p:spTree>
    <p:extLst>
      <p:ext uri="{BB962C8B-B14F-4D97-AF65-F5344CB8AC3E}">
        <p14:creationId xmlns:p14="http://schemas.microsoft.com/office/powerpoint/2010/main" val="1648969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lVSqfSeEUGU"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arxiv.org/pdf/2409.09047" TargetMode="External"/><Relationship Id="rId4" Type="http://schemas.openxmlformats.org/officeDocument/2006/relationships/hyperlink" Target="https://www.microsoft.com/en-us/research/uploads/prod/2025/01/lee_2025_ai_critical_thinking_survey.pdf?ref=404media.co"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pdf/2409.09047"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hyperlink" Target="https://arxiv.org/pdf/2409.0904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arxiv.org/pdf/2409.09047"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pdf/2409.09047"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cPni3HqtaOM?feature=oembed" TargetMode="External"/><Relationship Id="rId5" Type="http://schemas.openxmlformats.org/officeDocument/2006/relationships/image" Target="../media/image17.jpeg"/><Relationship Id="rId4" Type="http://schemas.openxmlformats.org/officeDocument/2006/relationships/hyperlink" Target="https://arxiv.org/pdf/2409.09047"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pdf/2409.09047"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arxiv.org/pdf/2409.09047"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pdf/2409.0904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pdf/2409.09047"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rxiv.org/pdf/2409.09047"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pdf/2409.09047"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hyperlink" Target="https://arxiv.org/pdf/2409.09047"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https://ed.icivics.org/node/594/resourc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arxiv.org/pdf/2409.09047"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openai.com/index/chatgp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arxiv.org/pdf/2409.0904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teachgpt.us/assets/html/login.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news.harvard.edu/gazette/story/2024/09/professor-tailored-ai-tutor-to-physics-course-engagement-doubled/"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html/2402.18659v1"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arxiv.org/html/2410.02829v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ownload.ssrn.com/2024/7/15/4895486.pdf?response-content-disposition=inline&amp;X-Amz-Security-Token=IQoJb3JpZ2luX2VjELD%2F%2F%2F%2F%2F%2F%2F%2F%2F%2FwEaCXVzLWVhc3QtMSJHMEUCIQDQZlxZCLvU4JvZT9uYIUfPaiOlOcFsEPo6RZHWNIrJfgIgCB2vTP6hUwWbLhRef8xHy0zI%2BweS7ds%2FYaCDplzDhPAqxgUIyP%2F%2F%2F%2F%2F%2F%2F%2F%2F%2FARAEGgwzMDg0NzUzMDEyNTciDL3TfGD%2FbIL8bHKH6CqaBRwM3DM4ndZbkI9oXaxUmcUHAl6lPdakfOejs3ur6ud%2BregVXGkCDD%2BBXFliKU9tVYvQ4g58U7I8CtMQ19JZyBzV1byotM62xoeIxg%2Ba0me1I%2FtbeeyQF9oBRWBBWY8eLZkTGEhL3N1QoBALgay8QmNq6xf5oBWmfZtndJ19uBhTmWT87BuyUF4zx6wAzSbPvPzzOHGkAbnN0mQZlHIcStAWSXCL8oFXnpQlvy65R%2BXdESe6WoQQ%2BAYrZhTFRYXytxEvt8iA7WPzU%2BQQuaPH37CzTNpBcB3BoO0%2FMhLtgvE%2BK01aBzVxuxl8X13o1iwfkAnezfbTYlGJudVl8zJrfh%2BSVcAnt%2BDZlv3oS3ZTNpwERjWoq5J3Pl0f9ZzARbIhvD8M0UqdnzgawAcOMpcXq9kXef5BBgtrHxwZnn1CisClg9n1OAfODAI%2BW5A7IdPezh0OYPXoDW4pcEcYbM%2Bml5%2F96EldkjVT30cqBZK%2B1f704YlcqDvTxtcWg%2BVIZzstxIQWrhUu72vQ%2F0JbU%2F5n7wxwpcMnXR0CMBdNpeS7ImSyzhg8lsIPxh1rxXZlMB5tM3b3cI56bI61oMRDbCYi8RA20mn7740isxJw1Yb1615qmEe7BqW7p%2Bb8tX8Tax%2Bmkw%2BgYrz0A8EbMH1PiO69OHZa9OHlDAlTbK1P7C1Sjhsl%2BHC%2B2T%2FUVH2BggcW0qQox7xbEV9y2tCSlQ4yrohafyIeSs%2FAOuFtTPHf58OL09ql0QdqZ4NEcVzsPV9zZRJtU189u12eP549nGJ%2B3d3DG3jbvA26ekLGjXhtIn%2F%2F4eFnC8c%2BXGjKw7v2G1qnCehmMQpO0E9LZohU85f2fT6eV8n707myj4wxb6ZkQgUh6gG%2Bs8TRzQsot8ru%2FjDfkqq9BjqxAeDId9%2FqaJkpPkyKWSBB8G4gkOg%2B8uMJ%2Fxe5yxpI2ivhZuBsYoRbrfOXZhAma9vD%2BmhIYf%2BfGzsMBaETSgbQuFexqc7%2BiwbDi5efUtmG2WbfGAXZ8Yeco1ZUBHG5hJn8Dm4JAs21%2Fd97iYc4i9N1jqBW3Yge%2B9A8zR0BYwkPROHETNZ1po0zhHSbl4QuOHxqNs3YKVeIBtS7s%2FMw1osC0dQUz2aMgsBlO7WH6oIYWIpqvA%3D%3D&amp;X-Amz-Algorithm=AWS4-HMAC-SHA256&amp;X-Amz-Date=20250211T002451Z&amp;X-Amz-SignedHeaders=host&amp;X-Amz-Expires=300&amp;X-Amz-Credential=ASIAUPUUPRWEREA2BDUJ%2F20250211%2Fus-east-1%2Fs3%2Faws4_request&amp;X-Amz-Signature=84a7528ec604c811bcfd8a513859bad680a777d30db4db538b1a84552675668c&amp;abstractId=4895486"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arxiv.org/pdf/2407.0997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arxiv.org/pdf/2409.09047"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rxiv.org/pdf/2409.0904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researchgate.net/profile/Janik-Ole-Wecks/publication/380206070_Generative_AI_Usage_and_Exam_Performance/links/673b6b01c1b80e561646042f/Generative-AI-Usage-and-Exam-Performance.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arxiv.org/pdf/2409.09047"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rxiv.org/pdf/2412.0265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arxiv.org/pdf/2409.0904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hammer and a robot running on train tracks&#10;&#10;AI-generated content may be incorrect.">
            <a:extLst>
              <a:ext uri="{FF2B5EF4-FFF2-40B4-BE49-F238E27FC236}">
                <a16:creationId xmlns:a16="http://schemas.microsoft.com/office/drawing/2014/main" id="{E0BC038B-3A99-93E5-A3C3-7B2622699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53"/>
            <a:ext cx="6891453" cy="6891453"/>
          </a:xfrm>
          <a:prstGeom prst="rect">
            <a:avLst/>
          </a:prstGeom>
        </p:spPr>
      </p:pic>
      <p:sp>
        <p:nvSpPr>
          <p:cNvPr id="2" name="Title 1">
            <a:extLst>
              <a:ext uri="{FF2B5EF4-FFF2-40B4-BE49-F238E27FC236}">
                <a16:creationId xmlns:a16="http://schemas.microsoft.com/office/drawing/2014/main" id="{516FC143-6315-339F-B443-08E3F58975E0}"/>
              </a:ext>
            </a:extLst>
          </p:cNvPr>
          <p:cNvSpPr>
            <a:spLocks noGrp="1"/>
          </p:cNvSpPr>
          <p:nvPr>
            <p:ph type="ctrTitle"/>
          </p:nvPr>
        </p:nvSpPr>
        <p:spPr>
          <a:xfrm>
            <a:off x="7088457" y="283119"/>
            <a:ext cx="4906537" cy="4567663"/>
          </a:xfrm>
        </p:spPr>
        <p:txBody>
          <a:bodyPr>
            <a:noAutofit/>
          </a:bodyPr>
          <a:lstStyle/>
          <a:p>
            <a:r>
              <a:rPr lang="en-US" sz="7800" dirty="0">
                <a:latin typeface="Garamond" panose="02020404030301010803" pitchFamily="18" charset="0"/>
              </a:rPr>
              <a:t>What is the Goal: </a:t>
            </a:r>
            <a:br>
              <a:rPr lang="en-US" sz="6400" dirty="0">
                <a:latin typeface="Garamond" panose="02020404030301010803" pitchFamily="18" charset="0"/>
              </a:rPr>
            </a:br>
            <a:r>
              <a:rPr lang="en-US" sz="5400" dirty="0">
                <a:latin typeface="Garamond" panose="02020404030301010803" pitchFamily="18" charset="0"/>
              </a:rPr>
              <a:t>John Henry, the </a:t>
            </a:r>
            <a:r>
              <a:rPr lang="en-US" sz="5400" dirty="0">
                <a:latin typeface="Garamond" panose="02020404030301010803" pitchFamily="18" charset="0"/>
                <a:hlinkClick r:id="rId3"/>
              </a:rPr>
              <a:t>Machine</a:t>
            </a:r>
            <a:r>
              <a:rPr lang="en-US" sz="5400" dirty="0">
                <a:latin typeface="Garamond" panose="02020404030301010803" pitchFamily="18" charset="0"/>
              </a:rPr>
              <a:t>, or something else?</a:t>
            </a:r>
          </a:p>
        </p:txBody>
      </p:sp>
      <p:sp>
        <p:nvSpPr>
          <p:cNvPr id="3" name="Subtitle 2">
            <a:extLst>
              <a:ext uri="{FF2B5EF4-FFF2-40B4-BE49-F238E27FC236}">
                <a16:creationId xmlns:a16="http://schemas.microsoft.com/office/drawing/2014/main" id="{8C029B33-22E1-DC7F-0614-6A1D97982F03}"/>
              </a:ext>
            </a:extLst>
          </p:cNvPr>
          <p:cNvSpPr>
            <a:spLocks noGrp="1"/>
          </p:cNvSpPr>
          <p:nvPr>
            <p:ph type="subTitle" idx="1"/>
          </p:nvPr>
        </p:nvSpPr>
        <p:spPr>
          <a:xfrm>
            <a:off x="6891452" y="5508702"/>
            <a:ext cx="5300547" cy="1349298"/>
          </a:xfrm>
        </p:spPr>
        <p:txBody>
          <a:bodyPr>
            <a:normAutofit lnSpcReduction="10000"/>
          </a:bodyPr>
          <a:lstStyle/>
          <a:p>
            <a:r>
              <a:rPr lang="en-US" sz="2800" dirty="0">
                <a:latin typeface="Garamond" panose="02020404030301010803" pitchFamily="18" charset="0"/>
              </a:rPr>
              <a:t>Dr. Benjamin Isaak Gross</a:t>
            </a:r>
          </a:p>
          <a:p>
            <a:r>
              <a:rPr lang="en-US" sz="2800" dirty="0">
                <a:latin typeface="Garamond" panose="02020404030301010803" pitchFamily="18" charset="0"/>
              </a:rPr>
              <a:t>Associate Professor of Political Science</a:t>
            </a:r>
          </a:p>
        </p:txBody>
      </p:sp>
    </p:spTree>
    <p:extLst>
      <p:ext uri="{BB962C8B-B14F-4D97-AF65-F5344CB8AC3E}">
        <p14:creationId xmlns:p14="http://schemas.microsoft.com/office/powerpoint/2010/main" val="716888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66975-180B-24F7-428A-6D59EF054CE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00017BE-28EC-010F-71BE-D838E524E981}"/>
              </a:ext>
            </a:extLst>
          </p:cNvPr>
          <p:cNvPicPr>
            <a:picLocks noChangeAspect="1"/>
          </p:cNvPicPr>
          <p:nvPr/>
        </p:nvPicPr>
        <p:blipFill>
          <a:blip r:embed="rId3"/>
          <a:stretch>
            <a:fillRect/>
          </a:stretch>
        </p:blipFill>
        <p:spPr>
          <a:xfrm>
            <a:off x="1093588" y="2661479"/>
            <a:ext cx="10004824" cy="4196522"/>
          </a:xfrm>
          <a:prstGeom prst="rect">
            <a:avLst/>
          </a:prstGeom>
        </p:spPr>
      </p:pic>
      <p:sp>
        <p:nvSpPr>
          <p:cNvPr id="2" name="Title 1">
            <a:extLst>
              <a:ext uri="{FF2B5EF4-FFF2-40B4-BE49-F238E27FC236}">
                <a16:creationId xmlns:a16="http://schemas.microsoft.com/office/drawing/2014/main" id="{DF0014E3-45B0-DFE1-CF8D-1535DD92E6E6}"/>
              </a:ext>
            </a:extLst>
          </p:cNvPr>
          <p:cNvSpPr>
            <a:spLocks noGrp="1"/>
          </p:cNvSpPr>
          <p:nvPr>
            <p:ph type="title"/>
          </p:nvPr>
        </p:nvSpPr>
        <p:spPr/>
        <p:txBody>
          <a:bodyPr/>
          <a:lstStyle/>
          <a:p>
            <a:r>
              <a:rPr lang="en-US" dirty="0"/>
              <a:t>2. Literature Review</a:t>
            </a:r>
          </a:p>
        </p:txBody>
      </p:sp>
      <p:sp>
        <p:nvSpPr>
          <p:cNvPr id="3" name="Content Placeholder 2">
            <a:extLst>
              <a:ext uri="{FF2B5EF4-FFF2-40B4-BE49-F238E27FC236}">
                <a16:creationId xmlns:a16="http://schemas.microsoft.com/office/drawing/2014/main" id="{6449AE05-9053-BA6C-1184-CD19A628CE21}"/>
              </a:ext>
            </a:extLst>
          </p:cNvPr>
          <p:cNvSpPr>
            <a:spLocks noGrp="1"/>
          </p:cNvSpPr>
          <p:nvPr>
            <p:ph idx="1"/>
          </p:nvPr>
        </p:nvSpPr>
        <p:spPr>
          <a:xfrm>
            <a:off x="838200" y="1825625"/>
            <a:ext cx="10515600" cy="4351338"/>
          </a:xfrm>
        </p:spPr>
        <p:txBody>
          <a:bodyPr/>
          <a:lstStyle/>
          <a:p>
            <a:r>
              <a:rPr lang="en-US" dirty="0">
                <a:hlinkClick r:id="rId4"/>
              </a:rPr>
              <a:t>Lee et al. (2025)</a:t>
            </a:r>
            <a:endParaRPr lang="en-US" dirty="0"/>
          </a:p>
          <a:p>
            <a:pPr lvl="1"/>
            <a:r>
              <a:rPr lang="en-US" dirty="0"/>
              <a:t>The use of </a:t>
            </a:r>
            <a:r>
              <a:rPr lang="en-US" dirty="0" err="1"/>
              <a:t>GenAI</a:t>
            </a:r>
            <a:r>
              <a:rPr lang="en-US" dirty="0"/>
              <a:t> decreases critical thinking in workers</a:t>
            </a:r>
          </a:p>
          <a:p>
            <a:pPr lvl="1"/>
            <a:endParaRPr lang="en-US" dirty="0">
              <a:hlinkClick r:id="rId5"/>
            </a:endParaRPr>
          </a:p>
        </p:txBody>
      </p:sp>
      <p:pic>
        <p:nvPicPr>
          <p:cNvPr id="8" name="Picture 7">
            <a:extLst>
              <a:ext uri="{FF2B5EF4-FFF2-40B4-BE49-F238E27FC236}">
                <a16:creationId xmlns:a16="http://schemas.microsoft.com/office/drawing/2014/main" id="{6103C19D-3008-B8B3-0778-622BAD036741}"/>
              </a:ext>
            </a:extLst>
          </p:cNvPr>
          <p:cNvPicPr>
            <a:picLocks noChangeAspect="1"/>
          </p:cNvPicPr>
          <p:nvPr/>
        </p:nvPicPr>
        <p:blipFill>
          <a:blip r:embed="rId6"/>
          <a:stretch>
            <a:fillRect/>
          </a:stretch>
        </p:blipFill>
        <p:spPr>
          <a:xfrm>
            <a:off x="2983834" y="7493993"/>
            <a:ext cx="6224331" cy="6935683"/>
          </a:xfrm>
          <a:prstGeom prst="rect">
            <a:avLst/>
          </a:prstGeom>
        </p:spPr>
      </p:pic>
    </p:spTree>
    <p:extLst>
      <p:ext uri="{BB962C8B-B14F-4D97-AF65-F5344CB8AC3E}">
        <p14:creationId xmlns:p14="http://schemas.microsoft.com/office/powerpoint/2010/main" val="2280226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BFB09-7C6E-F6CF-872A-53DFEBDB96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0E401-CD84-1A19-452B-9D78FCA60C1B}"/>
              </a:ext>
            </a:extLst>
          </p:cNvPr>
          <p:cNvSpPr>
            <a:spLocks noGrp="1"/>
          </p:cNvSpPr>
          <p:nvPr>
            <p:ph type="title"/>
          </p:nvPr>
        </p:nvSpPr>
        <p:spPr/>
        <p:txBody>
          <a:bodyPr/>
          <a:lstStyle/>
          <a:p>
            <a:r>
              <a:rPr lang="en-US" dirty="0"/>
              <a:t>2. Literature Review</a:t>
            </a:r>
          </a:p>
        </p:txBody>
      </p:sp>
      <p:sp>
        <p:nvSpPr>
          <p:cNvPr id="3" name="Content Placeholder 2">
            <a:extLst>
              <a:ext uri="{FF2B5EF4-FFF2-40B4-BE49-F238E27FC236}">
                <a16:creationId xmlns:a16="http://schemas.microsoft.com/office/drawing/2014/main" id="{B6555BBE-38F2-0251-0192-3192F9EA0D78}"/>
              </a:ext>
            </a:extLst>
          </p:cNvPr>
          <p:cNvSpPr>
            <a:spLocks noGrp="1"/>
          </p:cNvSpPr>
          <p:nvPr>
            <p:ph idx="1"/>
          </p:nvPr>
        </p:nvSpPr>
        <p:spPr>
          <a:xfrm>
            <a:off x="838200" y="1825624"/>
            <a:ext cx="7190678" cy="5032375"/>
          </a:xfrm>
        </p:spPr>
        <p:txBody>
          <a:bodyPr/>
          <a:lstStyle/>
          <a:p>
            <a:r>
              <a:rPr lang="en-US" dirty="0"/>
              <a:t>Summary</a:t>
            </a:r>
          </a:p>
          <a:p>
            <a:pPr lvl="1">
              <a:spcBef>
                <a:spcPts val="1200"/>
              </a:spcBef>
            </a:pPr>
            <a:r>
              <a:rPr lang="en-US" dirty="0"/>
              <a:t>The effect of </a:t>
            </a:r>
            <a:r>
              <a:rPr lang="en-US" dirty="0" err="1"/>
              <a:t>GenAI</a:t>
            </a:r>
            <a:r>
              <a:rPr lang="en-US" dirty="0"/>
              <a:t> depends on the intentions of the user</a:t>
            </a:r>
          </a:p>
          <a:p>
            <a:pPr lvl="1">
              <a:spcBef>
                <a:spcPts val="1200"/>
              </a:spcBef>
            </a:pPr>
            <a:r>
              <a:rPr lang="en-US" dirty="0" err="1"/>
              <a:t>GenAI</a:t>
            </a:r>
            <a:r>
              <a:rPr lang="en-US" dirty="0"/>
              <a:t> decreases engagement, especially among high performers</a:t>
            </a:r>
          </a:p>
          <a:p>
            <a:pPr lvl="1">
              <a:spcBef>
                <a:spcPts val="1200"/>
              </a:spcBef>
            </a:pPr>
            <a:r>
              <a:rPr lang="en-US" dirty="0"/>
              <a:t>We overestimate the effect of </a:t>
            </a:r>
            <a:r>
              <a:rPr lang="en-US" dirty="0" err="1"/>
              <a:t>GenAI</a:t>
            </a:r>
            <a:r>
              <a:rPr lang="en-US" dirty="0"/>
              <a:t> in our learning</a:t>
            </a:r>
          </a:p>
          <a:p>
            <a:pPr lvl="1">
              <a:spcBef>
                <a:spcPts val="1200"/>
              </a:spcBef>
            </a:pPr>
            <a:r>
              <a:rPr lang="en-US" dirty="0"/>
              <a:t>Critical thinking is diminished in the workplace by </a:t>
            </a:r>
            <a:r>
              <a:rPr lang="en-US" dirty="0" err="1"/>
              <a:t>GenAI</a:t>
            </a:r>
            <a:endParaRPr lang="en-US" dirty="0"/>
          </a:p>
          <a:p>
            <a:pPr lvl="1"/>
            <a:endParaRPr lang="en-US" dirty="0">
              <a:hlinkClick r:id="rId3"/>
            </a:endParaRPr>
          </a:p>
        </p:txBody>
      </p:sp>
      <p:pic>
        <p:nvPicPr>
          <p:cNvPr id="3074" name="Picture 2" descr="ChatGPT is a Paradigm Shift; Education Should Embrace It">
            <a:extLst>
              <a:ext uri="{FF2B5EF4-FFF2-40B4-BE49-F238E27FC236}">
                <a16:creationId xmlns:a16="http://schemas.microsoft.com/office/drawing/2014/main" id="{8B5B1199-893D-9BE0-A3F7-7A2267F95E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98" r="14122"/>
          <a:stretch/>
        </p:blipFill>
        <p:spPr bwMode="auto">
          <a:xfrm>
            <a:off x="8160657" y="2794774"/>
            <a:ext cx="4031343" cy="42374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Psychologist's Take on Escaping From Plato's Cave | Psychology Today">
            <a:extLst>
              <a:ext uri="{FF2B5EF4-FFF2-40B4-BE49-F238E27FC236}">
                <a16:creationId xmlns:a16="http://schemas.microsoft.com/office/drawing/2014/main" id="{3EF624CF-6430-F6C0-4953-BBB412B9F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270" y="-223024"/>
            <a:ext cx="4023730" cy="3017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664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ABB11-6E27-169C-B9EB-35DBFDDB0E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D0095-BC05-2C48-6057-F5BD8B20A922}"/>
              </a:ext>
            </a:extLst>
          </p:cNvPr>
          <p:cNvSpPr>
            <a:spLocks noGrp="1"/>
          </p:cNvSpPr>
          <p:nvPr>
            <p:ph type="title"/>
          </p:nvPr>
        </p:nvSpPr>
        <p:spPr/>
        <p:txBody>
          <a:bodyPr/>
          <a:lstStyle/>
          <a:p>
            <a:r>
              <a:rPr lang="en-US" dirty="0"/>
              <a:t>3. Analogy – The Calculator</a:t>
            </a:r>
          </a:p>
        </p:txBody>
      </p:sp>
      <p:sp>
        <p:nvSpPr>
          <p:cNvPr id="3" name="Content Placeholder 2">
            <a:extLst>
              <a:ext uri="{FF2B5EF4-FFF2-40B4-BE49-F238E27FC236}">
                <a16:creationId xmlns:a16="http://schemas.microsoft.com/office/drawing/2014/main" id="{142BBD28-5EB3-F73F-19F2-D46C167D04B4}"/>
              </a:ext>
            </a:extLst>
          </p:cNvPr>
          <p:cNvSpPr>
            <a:spLocks noGrp="1"/>
          </p:cNvSpPr>
          <p:nvPr>
            <p:ph idx="1"/>
          </p:nvPr>
        </p:nvSpPr>
        <p:spPr>
          <a:xfrm>
            <a:off x="838200" y="1825625"/>
            <a:ext cx="10515600" cy="4351338"/>
          </a:xfrm>
        </p:spPr>
        <p:txBody>
          <a:bodyPr/>
          <a:lstStyle/>
          <a:p>
            <a:r>
              <a:rPr lang="en-US" dirty="0"/>
              <a:t>ACAP</a:t>
            </a:r>
          </a:p>
          <a:p>
            <a:pPr lvl="1"/>
            <a:r>
              <a:rPr lang="en-US" dirty="0"/>
              <a:t>Grade 2-5: non-calculators</a:t>
            </a:r>
          </a:p>
          <a:p>
            <a:pPr lvl="1"/>
            <a:r>
              <a:rPr lang="en-US" dirty="0"/>
              <a:t>Grades 6-8: non-calculators &amp; calculators</a:t>
            </a:r>
          </a:p>
          <a:p>
            <a:endParaRPr lang="en-US" dirty="0"/>
          </a:p>
          <a:p>
            <a:endParaRPr lang="en-US" dirty="0"/>
          </a:p>
          <a:p>
            <a:pPr lvl="1"/>
            <a:endParaRPr lang="en-US" dirty="0">
              <a:hlinkClick r:id="rId3"/>
            </a:endParaRPr>
          </a:p>
        </p:txBody>
      </p:sp>
      <p:pic>
        <p:nvPicPr>
          <p:cNvPr id="5" name="Picture 4">
            <a:extLst>
              <a:ext uri="{FF2B5EF4-FFF2-40B4-BE49-F238E27FC236}">
                <a16:creationId xmlns:a16="http://schemas.microsoft.com/office/drawing/2014/main" id="{E5AD1BD9-3818-FABF-376B-B005BA7E2DF7}"/>
              </a:ext>
            </a:extLst>
          </p:cNvPr>
          <p:cNvPicPr>
            <a:picLocks noChangeAspect="1"/>
          </p:cNvPicPr>
          <p:nvPr/>
        </p:nvPicPr>
        <p:blipFill>
          <a:blip r:embed="rId4"/>
          <a:stretch>
            <a:fillRect/>
          </a:stretch>
        </p:blipFill>
        <p:spPr>
          <a:xfrm>
            <a:off x="3092295" y="3438368"/>
            <a:ext cx="6007409" cy="3054507"/>
          </a:xfrm>
          <a:prstGeom prst="rect">
            <a:avLst/>
          </a:prstGeom>
        </p:spPr>
      </p:pic>
    </p:spTree>
    <p:extLst>
      <p:ext uri="{BB962C8B-B14F-4D97-AF65-F5344CB8AC3E}">
        <p14:creationId xmlns:p14="http://schemas.microsoft.com/office/powerpoint/2010/main" val="2574930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2AB84-8F36-2D5E-1221-AE8C94CD7694}"/>
            </a:ext>
          </a:extLst>
        </p:cNvPr>
        <p:cNvGrpSpPr/>
        <p:nvPr/>
      </p:nvGrpSpPr>
      <p:grpSpPr>
        <a:xfrm>
          <a:off x="0" y="0"/>
          <a:ext cx="0" cy="0"/>
          <a:chOff x="0" y="0"/>
          <a:chExt cx="0" cy="0"/>
        </a:xfrm>
      </p:grpSpPr>
      <p:pic>
        <p:nvPicPr>
          <p:cNvPr id="2050" name="Picture 2" descr="Mary Kay Timewise Matte 3D Foundation | eBay">
            <a:extLst>
              <a:ext uri="{FF2B5EF4-FFF2-40B4-BE49-F238E27FC236}">
                <a16:creationId xmlns:a16="http://schemas.microsoft.com/office/drawing/2014/main" id="{338F616D-81B3-22F2-9BF3-E759DBC207C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03" b="90597" l="2836" r="97612">
                        <a14:foregroundMark x1="7463" y1="62090" x2="7463" y2="62090"/>
                        <a14:foregroundMark x1="90000" y1="59701" x2="90000" y2="59701"/>
                        <a14:foregroundMark x1="95373" y1="30149" x2="95373" y2="30149"/>
                        <a14:foregroundMark x1="94925" y1="21791" x2="94925" y2="21791"/>
                        <a14:foregroundMark x1="90896" y1="21791" x2="90896" y2="21791"/>
                        <a14:foregroundMark x1="90448" y1="20746" x2="90448" y2="20746"/>
                        <a14:foregroundMark x1="87463" y1="20149" x2="87463" y2="20149"/>
                        <a14:foregroundMark x1="87463" y1="20149" x2="87463" y2="20149"/>
                        <a14:foregroundMark x1="87463" y1="20149" x2="87463" y2="20149"/>
                        <a14:foregroundMark x1="87910" y1="20149" x2="87910" y2="20149"/>
                        <a14:foregroundMark x1="89403" y1="20448" x2="89403" y2="20448"/>
                        <a14:foregroundMark x1="89552" y1="20746" x2="89552" y2="20746"/>
                        <a14:foregroundMark x1="91343" y1="20746" x2="91343" y2="20746"/>
                        <a14:foregroundMark x1="92388" y1="20746" x2="92388" y2="20746"/>
                        <a14:foregroundMark x1="92388" y1="20746" x2="92388" y2="20746"/>
                        <a14:foregroundMark x1="92388" y1="20746" x2="92388" y2="20746"/>
                        <a14:foregroundMark x1="92388" y1="20746" x2="92388" y2="20746"/>
                        <a14:foregroundMark x1="92388" y1="20746" x2="92388" y2="20746"/>
                        <a14:foregroundMark x1="87463" y1="21194" x2="85672" y2="21194"/>
                        <a14:foregroundMark x1="85224" y1="21194" x2="85224" y2="21194"/>
                        <a14:foregroundMark x1="85224" y1="21194" x2="85224" y2="21194"/>
                        <a14:foregroundMark x1="12985" y1="57015" x2="12985" y2="57015"/>
                        <a14:foregroundMark x1="12985" y1="57015" x2="12985" y2="57015"/>
                        <a14:foregroundMark x1="12985" y1="56269" x2="12985" y2="56269"/>
                        <a14:foregroundMark x1="12090" y1="51791" x2="12090" y2="51791"/>
                        <a14:foregroundMark x1="5821" y1="55373" x2="5821" y2="55373"/>
                        <a14:foregroundMark x1="3134" y1="56716" x2="3134" y2="56716"/>
                        <a14:foregroundMark x1="94179" y1="51940" x2="94179" y2="51940"/>
                        <a14:foregroundMark x1="95821" y1="51940" x2="95821" y2="51940"/>
                        <a14:foregroundMark x1="95970" y1="51940" x2="95970" y2="51940"/>
                        <a14:foregroundMark x1="96418" y1="26418" x2="96418" y2="26418"/>
                        <a14:foregroundMark x1="95970" y1="25970" x2="95970" y2="25970"/>
                        <a14:foregroundMark x1="95970" y1="25970" x2="95970" y2="25970"/>
                        <a14:foregroundMark x1="94627" y1="21194" x2="94627" y2="21194"/>
                        <a14:foregroundMark x1="97463" y1="20000" x2="97463" y2="20000"/>
                        <a14:foregroundMark x1="97612" y1="20000" x2="97612" y2="20000"/>
                        <a14:foregroundMark x1="95821" y1="19254" x2="95821" y2="19254"/>
                        <a14:foregroundMark x1="95522" y1="19254" x2="95522" y2="19254"/>
                        <a14:foregroundMark x1="95522" y1="19254" x2="95522" y2="19254"/>
                        <a14:foregroundMark x1="95373" y1="17910" x2="95373" y2="17910"/>
                        <a14:foregroundMark x1="94179" y1="17463" x2="94179" y2="17463"/>
                        <a14:foregroundMark x1="94179" y1="17463" x2="94179" y2="17463"/>
                        <a14:foregroundMark x1="94179" y1="17463" x2="94179" y2="17463"/>
                        <a14:foregroundMark x1="91194" y1="19552" x2="91194" y2="19552"/>
                        <a14:foregroundMark x1="50448" y1="35672" x2="50448" y2="35672"/>
                        <a14:foregroundMark x1="50746" y1="35672" x2="50746" y2="35672"/>
                        <a14:foregroundMark x1="50746" y1="35672" x2="50746" y2="35672"/>
                        <a14:foregroundMark x1="27313" y1="75373" x2="27313" y2="75373"/>
                        <a14:foregroundMark x1="27313" y1="75373" x2="27313" y2="75373"/>
                        <a14:foregroundMark x1="27910" y1="77910" x2="27910" y2="77910"/>
                        <a14:foregroundMark x1="82388" y1="73582" x2="82388" y2="73582"/>
                        <a14:foregroundMark x1="86567" y1="75224" x2="86567" y2="75224"/>
                        <a14:foregroundMark x1="86567" y1="75224" x2="86567" y2="75224"/>
                        <a14:foregroundMark x1="86567" y1="75224" x2="86567" y2="75224"/>
                        <a14:foregroundMark x1="85373" y1="76716" x2="85373" y2="76716"/>
                        <a14:foregroundMark x1="81045" y1="90597" x2="81045" y2="90597"/>
                        <a14:foregroundMark x1="81343" y1="90746" x2="81343" y2="90746"/>
                        <a14:foregroundMark x1="81343" y1="90746" x2="81343" y2="90746"/>
                        <a14:foregroundMark x1="37463" y1="9403" x2="37463" y2="9403"/>
                        <a14:foregroundMark x1="37463" y1="9403" x2="37463" y2="9403"/>
                        <a14:foregroundMark x1="37463" y1="9403" x2="37463" y2="9403"/>
                      </a14:backgroundRemoval>
                    </a14:imgEffect>
                  </a14:imgLayer>
                </a14:imgProps>
              </a:ext>
              <a:ext uri="{28A0092B-C50C-407E-A947-70E740481C1C}">
                <a14:useLocalDpi xmlns:a14="http://schemas.microsoft.com/office/drawing/2010/main" val="0"/>
              </a:ext>
            </a:extLst>
          </a:blip>
          <a:srcRect/>
          <a:stretch>
            <a:fillRect/>
          </a:stretch>
        </p:blipFill>
        <p:spPr bwMode="auto">
          <a:xfrm>
            <a:off x="6757639" y="1825625"/>
            <a:ext cx="5434361" cy="54343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9E07C2-C658-5F89-642F-F93FC35FB9BA}"/>
              </a:ext>
            </a:extLst>
          </p:cNvPr>
          <p:cNvSpPr>
            <a:spLocks noGrp="1"/>
          </p:cNvSpPr>
          <p:nvPr>
            <p:ph type="title"/>
          </p:nvPr>
        </p:nvSpPr>
        <p:spPr/>
        <p:txBody>
          <a:bodyPr/>
          <a:lstStyle/>
          <a:p>
            <a:r>
              <a:rPr lang="en-US" dirty="0"/>
              <a:t>3. Analogy – The Calculator</a:t>
            </a:r>
          </a:p>
        </p:txBody>
      </p:sp>
      <p:sp>
        <p:nvSpPr>
          <p:cNvPr id="3" name="Content Placeholder 2">
            <a:extLst>
              <a:ext uri="{FF2B5EF4-FFF2-40B4-BE49-F238E27FC236}">
                <a16:creationId xmlns:a16="http://schemas.microsoft.com/office/drawing/2014/main" id="{E5B6633C-821C-C39F-48A8-AC4423A9484F}"/>
              </a:ext>
            </a:extLst>
          </p:cNvPr>
          <p:cNvSpPr>
            <a:spLocks noGrp="1"/>
          </p:cNvSpPr>
          <p:nvPr>
            <p:ph idx="1"/>
          </p:nvPr>
        </p:nvSpPr>
        <p:spPr>
          <a:xfrm>
            <a:off x="838200" y="1825625"/>
            <a:ext cx="10515600" cy="4351338"/>
          </a:xfrm>
        </p:spPr>
        <p:txBody>
          <a:bodyPr/>
          <a:lstStyle/>
          <a:p>
            <a:r>
              <a:rPr lang="en-US" dirty="0"/>
              <a:t>ACAP</a:t>
            </a:r>
          </a:p>
          <a:p>
            <a:pPr lvl="1"/>
            <a:r>
              <a:rPr lang="en-US" dirty="0"/>
              <a:t>Grade 2-5: non-calculators</a:t>
            </a:r>
          </a:p>
          <a:p>
            <a:pPr lvl="1"/>
            <a:r>
              <a:rPr lang="en-US" dirty="0"/>
              <a:t>Grades 6-8: non-calculators &amp; calculators</a:t>
            </a:r>
          </a:p>
          <a:p>
            <a:r>
              <a:rPr lang="en-US" dirty="0"/>
              <a:t>Why this difference?</a:t>
            </a:r>
          </a:p>
          <a:p>
            <a:endParaRPr lang="en-US" dirty="0"/>
          </a:p>
          <a:p>
            <a:endParaRPr lang="en-US" dirty="0"/>
          </a:p>
          <a:p>
            <a:pPr lvl="1"/>
            <a:endParaRPr lang="en-US" dirty="0">
              <a:hlinkClick r:id="rId5"/>
            </a:endParaRPr>
          </a:p>
        </p:txBody>
      </p:sp>
    </p:spTree>
    <p:extLst>
      <p:ext uri="{BB962C8B-B14F-4D97-AF65-F5344CB8AC3E}">
        <p14:creationId xmlns:p14="http://schemas.microsoft.com/office/powerpoint/2010/main" val="4048318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223F8-B469-38F0-5912-FFE70F30E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49FDC-1B86-F25F-8997-924AA1CE260A}"/>
              </a:ext>
            </a:extLst>
          </p:cNvPr>
          <p:cNvSpPr>
            <a:spLocks noGrp="1"/>
          </p:cNvSpPr>
          <p:nvPr>
            <p:ph type="title"/>
          </p:nvPr>
        </p:nvSpPr>
        <p:spPr/>
        <p:txBody>
          <a:bodyPr/>
          <a:lstStyle/>
          <a:p>
            <a:r>
              <a:rPr lang="en-US" dirty="0"/>
              <a:t>3. Analogy – The Calculator</a:t>
            </a:r>
          </a:p>
        </p:txBody>
      </p:sp>
      <p:sp>
        <p:nvSpPr>
          <p:cNvPr id="3" name="Content Placeholder 2">
            <a:extLst>
              <a:ext uri="{FF2B5EF4-FFF2-40B4-BE49-F238E27FC236}">
                <a16:creationId xmlns:a16="http://schemas.microsoft.com/office/drawing/2014/main" id="{C2F4FDD0-5C41-61E1-EC38-C3F6051176AB}"/>
              </a:ext>
            </a:extLst>
          </p:cNvPr>
          <p:cNvSpPr>
            <a:spLocks noGrp="1"/>
          </p:cNvSpPr>
          <p:nvPr>
            <p:ph idx="1"/>
          </p:nvPr>
        </p:nvSpPr>
        <p:spPr>
          <a:xfrm>
            <a:off x="838200" y="1825624"/>
            <a:ext cx="6677722" cy="5032375"/>
          </a:xfrm>
        </p:spPr>
        <p:txBody>
          <a:bodyPr/>
          <a:lstStyle/>
          <a:p>
            <a:r>
              <a:rPr lang="en-US" dirty="0"/>
              <a:t>ACAP</a:t>
            </a:r>
          </a:p>
          <a:p>
            <a:pPr lvl="1"/>
            <a:r>
              <a:rPr lang="en-US" dirty="0"/>
              <a:t>Grade 2-5: non-calculators</a:t>
            </a:r>
          </a:p>
          <a:p>
            <a:pPr lvl="1"/>
            <a:r>
              <a:rPr lang="en-US" dirty="0"/>
              <a:t>Grades 6-8: non-calculators &amp; calculators</a:t>
            </a:r>
          </a:p>
          <a:p>
            <a:r>
              <a:rPr lang="en-US" dirty="0"/>
              <a:t>Why this difference?</a:t>
            </a:r>
          </a:p>
          <a:p>
            <a:pPr lvl="1"/>
            <a:r>
              <a:rPr lang="en-US" dirty="0"/>
              <a:t>Foundation</a:t>
            </a:r>
          </a:p>
          <a:p>
            <a:r>
              <a:rPr lang="en-US" dirty="0"/>
              <a:t>Do students have a foundation in…</a:t>
            </a:r>
          </a:p>
          <a:p>
            <a:pPr lvl="1"/>
            <a:r>
              <a:rPr lang="en-US" dirty="0"/>
              <a:t>…Accounting, Criminal Justice, Education, Geology, Kinesiology, Management, Nursing, Philosophy, Social Work, Theatre, … ?</a:t>
            </a:r>
          </a:p>
          <a:p>
            <a:pPr lvl="1"/>
            <a:endParaRPr lang="en-US" dirty="0"/>
          </a:p>
          <a:p>
            <a:endParaRPr lang="en-US" dirty="0"/>
          </a:p>
          <a:p>
            <a:endParaRPr lang="en-US" dirty="0"/>
          </a:p>
          <a:p>
            <a:pPr lvl="1"/>
            <a:endParaRPr lang="en-US" dirty="0">
              <a:hlinkClick r:id="rId3"/>
            </a:endParaRPr>
          </a:p>
        </p:txBody>
      </p:sp>
      <p:pic>
        <p:nvPicPr>
          <p:cNvPr id="5122" name="Picture 2" descr="What is mental health literacy and why is it important to educate teens  about mental health? | Khandker Ahamed">
            <a:extLst>
              <a:ext uri="{FF2B5EF4-FFF2-40B4-BE49-F238E27FC236}">
                <a16:creationId xmlns:a16="http://schemas.microsoft.com/office/drawing/2014/main" id="{68290819-06D6-0679-ADB8-D4D61BDC1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922" y="2850335"/>
            <a:ext cx="4474427" cy="298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656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F1291-2E52-AB34-AA90-844471D3C4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003A44-A0BD-4AEF-EB29-DE2B7E4CCDF2}"/>
              </a:ext>
            </a:extLst>
          </p:cNvPr>
          <p:cNvSpPr>
            <a:spLocks noGrp="1"/>
          </p:cNvSpPr>
          <p:nvPr>
            <p:ph type="title"/>
          </p:nvPr>
        </p:nvSpPr>
        <p:spPr/>
        <p:txBody>
          <a:bodyPr/>
          <a:lstStyle/>
          <a:p>
            <a:r>
              <a:rPr lang="en-US" dirty="0"/>
              <a:t>4. How to Outsmart </a:t>
            </a:r>
            <a:r>
              <a:rPr lang="en-US" dirty="0" err="1"/>
              <a:t>GenAI</a:t>
            </a:r>
            <a:endParaRPr lang="en-US" dirty="0"/>
          </a:p>
        </p:txBody>
      </p:sp>
      <p:sp>
        <p:nvSpPr>
          <p:cNvPr id="3" name="Content Placeholder 2">
            <a:extLst>
              <a:ext uri="{FF2B5EF4-FFF2-40B4-BE49-F238E27FC236}">
                <a16:creationId xmlns:a16="http://schemas.microsoft.com/office/drawing/2014/main" id="{E23FB544-7EA7-3847-56BA-19122D6D84B4}"/>
              </a:ext>
            </a:extLst>
          </p:cNvPr>
          <p:cNvSpPr>
            <a:spLocks noGrp="1"/>
          </p:cNvSpPr>
          <p:nvPr>
            <p:ph idx="1"/>
          </p:nvPr>
        </p:nvSpPr>
        <p:spPr>
          <a:xfrm>
            <a:off x="838200" y="1825624"/>
            <a:ext cx="10515600" cy="5032375"/>
          </a:xfrm>
        </p:spPr>
        <p:txBody>
          <a:bodyPr/>
          <a:lstStyle/>
          <a:p>
            <a:r>
              <a:rPr lang="en-US" dirty="0"/>
              <a:t>How does </a:t>
            </a:r>
            <a:r>
              <a:rPr lang="en-US" dirty="0" err="1"/>
              <a:t>GenAI</a:t>
            </a:r>
            <a:r>
              <a:rPr lang="en-US" dirty="0"/>
              <a:t> work?</a:t>
            </a:r>
          </a:p>
          <a:p>
            <a:endParaRPr lang="en-US" dirty="0"/>
          </a:p>
          <a:p>
            <a:endParaRPr lang="en-US" dirty="0"/>
          </a:p>
          <a:p>
            <a:pPr lvl="1"/>
            <a:endParaRPr lang="en-US" dirty="0">
              <a:hlinkClick r:id="rId4"/>
            </a:endParaRPr>
          </a:p>
        </p:txBody>
      </p:sp>
      <p:pic>
        <p:nvPicPr>
          <p:cNvPr id="4" name="Online Media 3" title="Generative AI Explained: What is it and how does it work?">
            <a:hlinkClick r:id="" action="ppaction://media"/>
            <a:extLst>
              <a:ext uri="{FF2B5EF4-FFF2-40B4-BE49-F238E27FC236}">
                <a16:creationId xmlns:a16="http://schemas.microsoft.com/office/drawing/2014/main" id="{B6844C11-52B7-6800-522E-08A9D80E050A}"/>
              </a:ext>
            </a:extLst>
          </p:cNvPr>
          <p:cNvPicPr>
            <a:picLocks noRot="1" noChangeAspect="1"/>
          </p:cNvPicPr>
          <p:nvPr>
            <a:videoFile r:link="rId1"/>
          </p:nvPr>
        </p:nvPicPr>
        <p:blipFill>
          <a:blip r:embed="rId5"/>
          <a:stretch>
            <a:fillRect/>
          </a:stretch>
        </p:blipFill>
        <p:spPr>
          <a:xfrm>
            <a:off x="2366865" y="2430967"/>
            <a:ext cx="7458269" cy="4213922"/>
          </a:xfrm>
          <a:prstGeom prst="rect">
            <a:avLst/>
          </a:prstGeom>
        </p:spPr>
      </p:pic>
    </p:spTree>
    <p:extLst>
      <p:ext uri="{BB962C8B-B14F-4D97-AF65-F5344CB8AC3E}">
        <p14:creationId xmlns:p14="http://schemas.microsoft.com/office/powerpoint/2010/main" val="4389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89365-2C81-5EED-ABAC-05285CB8FC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53E54E-4E35-F3F3-226C-E6F5F277E42C}"/>
              </a:ext>
            </a:extLst>
          </p:cNvPr>
          <p:cNvSpPr>
            <a:spLocks noGrp="1"/>
          </p:cNvSpPr>
          <p:nvPr>
            <p:ph type="title"/>
          </p:nvPr>
        </p:nvSpPr>
        <p:spPr/>
        <p:txBody>
          <a:bodyPr/>
          <a:lstStyle/>
          <a:p>
            <a:r>
              <a:rPr lang="en-US" dirty="0"/>
              <a:t>4. How to Outsmart </a:t>
            </a:r>
            <a:r>
              <a:rPr lang="en-US" dirty="0" err="1"/>
              <a:t>GenAI</a:t>
            </a:r>
            <a:endParaRPr lang="en-US" dirty="0"/>
          </a:p>
        </p:txBody>
      </p:sp>
      <p:sp>
        <p:nvSpPr>
          <p:cNvPr id="3" name="Content Placeholder 2">
            <a:extLst>
              <a:ext uri="{FF2B5EF4-FFF2-40B4-BE49-F238E27FC236}">
                <a16:creationId xmlns:a16="http://schemas.microsoft.com/office/drawing/2014/main" id="{2C5E6A12-DAFC-2817-1274-4965654A2A20}"/>
              </a:ext>
            </a:extLst>
          </p:cNvPr>
          <p:cNvSpPr>
            <a:spLocks noGrp="1"/>
          </p:cNvSpPr>
          <p:nvPr>
            <p:ph idx="1"/>
          </p:nvPr>
        </p:nvSpPr>
        <p:spPr>
          <a:xfrm>
            <a:off x="838200" y="1825624"/>
            <a:ext cx="10515600" cy="5032375"/>
          </a:xfrm>
        </p:spPr>
        <p:txBody>
          <a:bodyPr/>
          <a:lstStyle/>
          <a:p>
            <a:r>
              <a:rPr lang="en-US" dirty="0"/>
              <a:t>How does </a:t>
            </a:r>
            <a:r>
              <a:rPr lang="en-US" dirty="0" err="1"/>
              <a:t>GenAI</a:t>
            </a:r>
            <a:r>
              <a:rPr lang="en-US" dirty="0"/>
              <a:t> work?</a:t>
            </a:r>
          </a:p>
          <a:p>
            <a:pPr lvl="1"/>
            <a:r>
              <a:rPr lang="en-US" dirty="0"/>
              <a:t>Data sources</a:t>
            </a:r>
          </a:p>
          <a:p>
            <a:pPr lvl="2"/>
            <a:r>
              <a:rPr lang="en-US" dirty="0"/>
              <a:t>Books</a:t>
            </a:r>
          </a:p>
          <a:p>
            <a:pPr lvl="2"/>
            <a:r>
              <a:rPr lang="en-US" dirty="0"/>
              <a:t>Newspapers</a:t>
            </a:r>
          </a:p>
          <a:p>
            <a:pPr lvl="2"/>
            <a:r>
              <a:rPr lang="en-US" dirty="0"/>
              <a:t>Articles</a:t>
            </a:r>
          </a:p>
          <a:p>
            <a:pPr lvl="2"/>
            <a:r>
              <a:rPr lang="en-US" dirty="0"/>
              <a:t>Websites</a:t>
            </a:r>
          </a:p>
          <a:p>
            <a:pPr lvl="2"/>
            <a:r>
              <a:rPr lang="en-US" dirty="0"/>
              <a:t>Code repositors</a:t>
            </a:r>
          </a:p>
          <a:p>
            <a:pPr lvl="2"/>
            <a:r>
              <a:rPr lang="en-US" dirty="0"/>
              <a:t>Social media posts</a:t>
            </a:r>
          </a:p>
          <a:p>
            <a:pPr lvl="2"/>
            <a:r>
              <a:rPr lang="en-US" dirty="0"/>
              <a:t>Image descriptions</a:t>
            </a:r>
          </a:p>
          <a:p>
            <a:pPr lvl="2"/>
            <a:r>
              <a:rPr lang="en-US" dirty="0"/>
              <a:t>Video transcripts</a:t>
            </a:r>
          </a:p>
          <a:p>
            <a:pPr lvl="2"/>
            <a:r>
              <a:rPr lang="en-US" dirty="0"/>
              <a:t>Audio transcripts</a:t>
            </a:r>
          </a:p>
          <a:p>
            <a:pPr lvl="1"/>
            <a:endParaRPr lang="en-US" dirty="0"/>
          </a:p>
          <a:p>
            <a:pPr lvl="2"/>
            <a:endParaRPr lang="en-US" dirty="0"/>
          </a:p>
          <a:p>
            <a:endParaRPr lang="en-US" dirty="0"/>
          </a:p>
          <a:p>
            <a:pPr lvl="1"/>
            <a:endParaRPr lang="en-US" dirty="0"/>
          </a:p>
          <a:p>
            <a:endParaRPr lang="en-US" dirty="0"/>
          </a:p>
          <a:p>
            <a:endParaRPr lang="en-US" dirty="0"/>
          </a:p>
          <a:p>
            <a:pPr lvl="1"/>
            <a:endParaRPr lang="en-US" dirty="0">
              <a:hlinkClick r:id="rId3"/>
            </a:endParaRPr>
          </a:p>
        </p:txBody>
      </p:sp>
      <p:pic>
        <p:nvPicPr>
          <p:cNvPr id="6148" name="Picture 4">
            <a:extLst>
              <a:ext uri="{FF2B5EF4-FFF2-40B4-BE49-F238E27FC236}">
                <a16:creationId xmlns:a16="http://schemas.microsoft.com/office/drawing/2014/main" id="{390F1EB6-B9FE-ED0D-9FFE-E129513E32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18" t="19837" r="22432" b="14146"/>
          <a:stretch/>
        </p:blipFill>
        <p:spPr bwMode="auto">
          <a:xfrm>
            <a:off x="5586761" y="2392161"/>
            <a:ext cx="6423103" cy="349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389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F82D7-BF19-8ABF-CAE1-4A28F9AE9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7F7A6-0F19-5535-E2E3-2B5C906602E4}"/>
              </a:ext>
            </a:extLst>
          </p:cNvPr>
          <p:cNvSpPr>
            <a:spLocks noGrp="1"/>
          </p:cNvSpPr>
          <p:nvPr>
            <p:ph type="title"/>
          </p:nvPr>
        </p:nvSpPr>
        <p:spPr/>
        <p:txBody>
          <a:bodyPr/>
          <a:lstStyle/>
          <a:p>
            <a:r>
              <a:rPr lang="en-US" dirty="0"/>
              <a:t>4. How to Outsmart </a:t>
            </a:r>
            <a:r>
              <a:rPr lang="en-US" dirty="0" err="1"/>
              <a:t>GenAI</a:t>
            </a:r>
            <a:endParaRPr lang="en-US" dirty="0"/>
          </a:p>
        </p:txBody>
      </p:sp>
      <p:sp>
        <p:nvSpPr>
          <p:cNvPr id="3" name="Content Placeholder 2">
            <a:extLst>
              <a:ext uri="{FF2B5EF4-FFF2-40B4-BE49-F238E27FC236}">
                <a16:creationId xmlns:a16="http://schemas.microsoft.com/office/drawing/2014/main" id="{3BD8770E-001C-02F9-1521-74A77198BBF4}"/>
              </a:ext>
            </a:extLst>
          </p:cNvPr>
          <p:cNvSpPr>
            <a:spLocks noGrp="1"/>
          </p:cNvSpPr>
          <p:nvPr>
            <p:ph idx="1"/>
          </p:nvPr>
        </p:nvSpPr>
        <p:spPr>
          <a:xfrm>
            <a:off x="838200" y="1825624"/>
            <a:ext cx="10515600" cy="5032375"/>
          </a:xfrm>
        </p:spPr>
        <p:txBody>
          <a:bodyPr/>
          <a:lstStyle/>
          <a:p>
            <a:r>
              <a:rPr lang="en-US" dirty="0"/>
              <a:t>How does </a:t>
            </a:r>
            <a:r>
              <a:rPr lang="en-US" dirty="0" err="1"/>
              <a:t>GenAI</a:t>
            </a:r>
            <a:r>
              <a:rPr lang="en-US" dirty="0"/>
              <a:t> work?</a:t>
            </a:r>
          </a:p>
          <a:p>
            <a:pPr lvl="1"/>
            <a:r>
              <a:rPr lang="en-US" dirty="0"/>
              <a:t>Data sources</a:t>
            </a:r>
          </a:p>
          <a:p>
            <a:pPr lvl="2"/>
            <a:r>
              <a:rPr lang="en-US" dirty="0"/>
              <a:t>Books</a:t>
            </a:r>
          </a:p>
          <a:p>
            <a:pPr lvl="2"/>
            <a:r>
              <a:rPr lang="en-US" dirty="0"/>
              <a:t>Newspapers</a:t>
            </a:r>
          </a:p>
          <a:p>
            <a:pPr lvl="2"/>
            <a:r>
              <a:rPr lang="en-US" dirty="0"/>
              <a:t>Articles</a:t>
            </a:r>
          </a:p>
          <a:p>
            <a:pPr lvl="2"/>
            <a:r>
              <a:rPr lang="en-US" dirty="0"/>
              <a:t>Websites</a:t>
            </a:r>
          </a:p>
          <a:p>
            <a:pPr lvl="2"/>
            <a:r>
              <a:rPr lang="en-US" dirty="0"/>
              <a:t>Code repositors</a:t>
            </a:r>
          </a:p>
          <a:p>
            <a:pPr lvl="2"/>
            <a:r>
              <a:rPr lang="en-US" dirty="0"/>
              <a:t>Social media posts</a:t>
            </a:r>
          </a:p>
          <a:p>
            <a:pPr lvl="2"/>
            <a:r>
              <a:rPr lang="en-US" dirty="0"/>
              <a:t>Image descriptions</a:t>
            </a:r>
          </a:p>
          <a:p>
            <a:pPr lvl="2"/>
            <a:r>
              <a:rPr lang="en-US" dirty="0"/>
              <a:t>Video transcripts</a:t>
            </a:r>
          </a:p>
          <a:p>
            <a:pPr lvl="2"/>
            <a:r>
              <a:rPr lang="en-US" dirty="0"/>
              <a:t>Audio transcripts</a:t>
            </a:r>
          </a:p>
          <a:p>
            <a:pPr lvl="1"/>
            <a:r>
              <a:rPr lang="en-US" dirty="0"/>
              <a:t>But look…</a:t>
            </a:r>
          </a:p>
          <a:p>
            <a:pPr lvl="1"/>
            <a:endParaRPr lang="en-US" dirty="0"/>
          </a:p>
          <a:p>
            <a:pPr lvl="1"/>
            <a:endParaRPr lang="en-US" dirty="0"/>
          </a:p>
          <a:p>
            <a:pPr lvl="2"/>
            <a:endParaRPr lang="en-US" dirty="0"/>
          </a:p>
          <a:p>
            <a:endParaRPr lang="en-US" dirty="0"/>
          </a:p>
          <a:p>
            <a:pPr lvl="1"/>
            <a:endParaRPr lang="en-US" dirty="0"/>
          </a:p>
          <a:p>
            <a:endParaRPr lang="en-US" dirty="0"/>
          </a:p>
          <a:p>
            <a:endParaRPr lang="en-US" dirty="0"/>
          </a:p>
          <a:p>
            <a:pPr lvl="1"/>
            <a:endParaRPr lang="en-US" dirty="0">
              <a:hlinkClick r:id="rId3"/>
            </a:endParaRPr>
          </a:p>
        </p:txBody>
      </p:sp>
      <p:pic>
        <p:nvPicPr>
          <p:cNvPr id="5" name="Picture 4">
            <a:extLst>
              <a:ext uri="{FF2B5EF4-FFF2-40B4-BE49-F238E27FC236}">
                <a16:creationId xmlns:a16="http://schemas.microsoft.com/office/drawing/2014/main" id="{2510E67D-017D-4B85-55DF-4DC0EBECCAE4}"/>
              </a:ext>
            </a:extLst>
          </p:cNvPr>
          <p:cNvPicPr>
            <a:picLocks noChangeAspect="1"/>
          </p:cNvPicPr>
          <p:nvPr/>
        </p:nvPicPr>
        <p:blipFill>
          <a:blip r:embed="rId4"/>
          <a:stretch>
            <a:fillRect/>
          </a:stretch>
        </p:blipFill>
        <p:spPr>
          <a:xfrm>
            <a:off x="5419492" y="2650453"/>
            <a:ext cx="6482576" cy="3382715"/>
          </a:xfrm>
          <a:prstGeom prst="rect">
            <a:avLst/>
          </a:prstGeom>
        </p:spPr>
      </p:pic>
    </p:spTree>
    <p:extLst>
      <p:ext uri="{BB962C8B-B14F-4D97-AF65-F5344CB8AC3E}">
        <p14:creationId xmlns:p14="http://schemas.microsoft.com/office/powerpoint/2010/main" val="2622493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15CD2-0ACA-B539-CA71-2DF9B5C5B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1F0E57-63D8-B787-A9EE-99D5A96EAE61}"/>
              </a:ext>
            </a:extLst>
          </p:cNvPr>
          <p:cNvSpPr>
            <a:spLocks noGrp="1"/>
          </p:cNvSpPr>
          <p:nvPr>
            <p:ph type="title"/>
          </p:nvPr>
        </p:nvSpPr>
        <p:spPr/>
        <p:txBody>
          <a:bodyPr/>
          <a:lstStyle/>
          <a:p>
            <a:r>
              <a:rPr lang="en-US" dirty="0"/>
              <a:t>4. How to Outsmart </a:t>
            </a:r>
            <a:r>
              <a:rPr lang="en-US" dirty="0" err="1"/>
              <a:t>GenAI</a:t>
            </a:r>
            <a:endParaRPr lang="en-US" dirty="0"/>
          </a:p>
        </p:txBody>
      </p:sp>
      <p:sp>
        <p:nvSpPr>
          <p:cNvPr id="3" name="Content Placeholder 2">
            <a:extLst>
              <a:ext uri="{FF2B5EF4-FFF2-40B4-BE49-F238E27FC236}">
                <a16:creationId xmlns:a16="http://schemas.microsoft.com/office/drawing/2014/main" id="{29D7D844-0BAC-C5F0-7886-1B4082A88C7F}"/>
              </a:ext>
            </a:extLst>
          </p:cNvPr>
          <p:cNvSpPr>
            <a:spLocks noGrp="1"/>
          </p:cNvSpPr>
          <p:nvPr>
            <p:ph idx="1"/>
          </p:nvPr>
        </p:nvSpPr>
        <p:spPr>
          <a:xfrm>
            <a:off x="838200" y="1825624"/>
            <a:ext cx="5550105" cy="5032375"/>
          </a:xfrm>
        </p:spPr>
        <p:txBody>
          <a:bodyPr/>
          <a:lstStyle/>
          <a:p>
            <a:r>
              <a:rPr lang="en-US" dirty="0"/>
              <a:t>Video games as learning</a:t>
            </a:r>
          </a:p>
          <a:p>
            <a:pPr lvl="1">
              <a:spcBef>
                <a:spcPts val="1200"/>
              </a:spcBef>
            </a:pPr>
            <a:r>
              <a:rPr lang="en-US" dirty="0"/>
              <a:t>Scaffolding assessment</a:t>
            </a:r>
          </a:p>
          <a:p>
            <a:pPr lvl="1">
              <a:spcBef>
                <a:spcPts val="1200"/>
              </a:spcBef>
            </a:pPr>
            <a:r>
              <a:rPr lang="en-US" dirty="0"/>
              <a:t>Application of knowledge</a:t>
            </a:r>
          </a:p>
          <a:p>
            <a:pPr lvl="1">
              <a:spcBef>
                <a:spcPts val="1200"/>
              </a:spcBef>
            </a:pPr>
            <a:r>
              <a:rPr lang="en-US" dirty="0"/>
              <a:t>Analysis of actions</a:t>
            </a:r>
          </a:p>
          <a:p>
            <a:pPr lvl="1">
              <a:spcBef>
                <a:spcPts val="1200"/>
              </a:spcBef>
            </a:pPr>
            <a:r>
              <a:rPr lang="en-US" dirty="0"/>
              <a:t>Evaluation of game design</a:t>
            </a:r>
          </a:p>
          <a:p>
            <a:pPr lvl="1">
              <a:spcBef>
                <a:spcPts val="1200"/>
              </a:spcBef>
            </a:pPr>
            <a:r>
              <a:rPr lang="en-US" dirty="0"/>
              <a:t>Incorporates reflection and synthesis</a:t>
            </a:r>
          </a:p>
          <a:p>
            <a:pPr lvl="1">
              <a:spcBef>
                <a:spcPts val="1200"/>
              </a:spcBef>
            </a:pPr>
            <a:r>
              <a:rPr lang="en-US" dirty="0" err="1"/>
              <a:t>GenAI</a:t>
            </a:r>
            <a:r>
              <a:rPr lang="en-US" dirty="0"/>
              <a:t> as a tutor</a:t>
            </a:r>
          </a:p>
          <a:p>
            <a:pPr lvl="1"/>
            <a:endParaRPr lang="en-US" dirty="0"/>
          </a:p>
          <a:p>
            <a:pPr lvl="1"/>
            <a:endParaRPr lang="en-US" dirty="0"/>
          </a:p>
          <a:p>
            <a:pPr lvl="1"/>
            <a:endParaRPr lang="en-US" dirty="0"/>
          </a:p>
          <a:p>
            <a:pPr lvl="1"/>
            <a:endParaRPr lang="en-US" dirty="0"/>
          </a:p>
          <a:p>
            <a:pPr lvl="2"/>
            <a:endParaRPr lang="en-US" dirty="0"/>
          </a:p>
          <a:p>
            <a:endParaRPr lang="en-US" dirty="0"/>
          </a:p>
          <a:p>
            <a:pPr lvl="1"/>
            <a:endParaRPr lang="en-US" dirty="0"/>
          </a:p>
          <a:p>
            <a:endParaRPr lang="en-US" dirty="0"/>
          </a:p>
          <a:p>
            <a:endParaRPr lang="en-US" dirty="0"/>
          </a:p>
          <a:p>
            <a:pPr lvl="1"/>
            <a:endParaRPr lang="en-US" dirty="0">
              <a:hlinkClick r:id="rId3"/>
            </a:endParaRPr>
          </a:p>
        </p:txBody>
      </p:sp>
      <p:pic>
        <p:nvPicPr>
          <p:cNvPr id="8198" name="Picture 6" descr="Six Ways Video Games Support Classroom Learning | Walden University">
            <a:extLst>
              <a:ext uri="{FF2B5EF4-FFF2-40B4-BE49-F238E27FC236}">
                <a16:creationId xmlns:a16="http://schemas.microsoft.com/office/drawing/2014/main" id="{C2E63C83-9312-E13C-15F1-DEAEBB139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305" y="2780640"/>
            <a:ext cx="5550105" cy="3122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297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16608-FE04-8413-0D0E-CCD44B8AB4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676EC-24B4-7450-F908-E633C0DCCB20}"/>
              </a:ext>
            </a:extLst>
          </p:cNvPr>
          <p:cNvSpPr>
            <a:spLocks noGrp="1"/>
          </p:cNvSpPr>
          <p:nvPr>
            <p:ph type="title"/>
          </p:nvPr>
        </p:nvSpPr>
        <p:spPr/>
        <p:txBody>
          <a:bodyPr/>
          <a:lstStyle/>
          <a:p>
            <a:r>
              <a:rPr lang="en-US" dirty="0"/>
              <a:t>4. How to Outsmart </a:t>
            </a:r>
            <a:r>
              <a:rPr lang="en-US" dirty="0" err="1"/>
              <a:t>GenAI</a:t>
            </a:r>
            <a:endParaRPr lang="en-US" dirty="0"/>
          </a:p>
        </p:txBody>
      </p:sp>
      <p:sp>
        <p:nvSpPr>
          <p:cNvPr id="3" name="Content Placeholder 2">
            <a:extLst>
              <a:ext uri="{FF2B5EF4-FFF2-40B4-BE49-F238E27FC236}">
                <a16:creationId xmlns:a16="http://schemas.microsoft.com/office/drawing/2014/main" id="{650EBA20-D2B5-6D7B-771A-C44B34D535AE}"/>
              </a:ext>
            </a:extLst>
          </p:cNvPr>
          <p:cNvSpPr>
            <a:spLocks noGrp="1"/>
          </p:cNvSpPr>
          <p:nvPr>
            <p:ph idx="1"/>
          </p:nvPr>
        </p:nvSpPr>
        <p:spPr>
          <a:xfrm>
            <a:off x="838200" y="1825624"/>
            <a:ext cx="3756101" cy="5032375"/>
          </a:xfrm>
        </p:spPr>
        <p:txBody>
          <a:bodyPr/>
          <a:lstStyle/>
          <a:p>
            <a:r>
              <a:rPr lang="en-US" dirty="0"/>
              <a:t>iCivics</a:t>
            </a:r>
          </a:p>
          <a:p>
            <a:pPr lvl="1"/>
            <a:r>
              <a:rPr lang="en-US" dirty="0"/>
              <a:t>Verification of game play</a:t>
            </a:r>
          </a:p>
          <a:p>
            <a:pPr lvl="1"/>
            <a:r>
              <a:rPr lang="en-US" dirty="0"/>
              <a:t>Assessment of knowledge and comprehension (remember and understand)</a:t>
            </a:r>
          </a:p>
          <a:p>
            <a:pPr lvl="1"/>
            <a:r>
              <a:rPr lang="en-US" dirty="0"/>
              <a:t>Development of critical thinking</a:t>
            </a:r>
          </a:p>
          <a:p>
            <a:pPr lvl="1"/>
            <a:endParaRPr lang="en-US" dirty="0"/>
          </a:p>
          <a:p>
            <a:pPr lvl="1"/>
            <a:endParaRPr lang="en-US" dirty="0"/>
          </a:p>
          <a:p>
            <a:pPr lvl="1"/>
            <a:endParaRPr lang="en-US" dirty="0"/>
          </a:p>
          <a:p>
            <a:pPr lvl="1"/>
            <a:endParaRPr lang="en-US" dirty="0"/>
          </a:p>
          <a:p>
            <a:pPr lvl="2"/>
            <a:endParaRPr lang="en-US" dirty="0"/>
          </a:p>
          <a:p>
            <a:endParaRPr lang="en-US" dirty="0"/>
          </a:p>
          <a:p>
            <a:pPr lvl="1"/>
            <a:endParaRPr lang="en-US" dirty="0"/>
          </a:p>
          <a:p>
            <a:endParaRPr lang="en-US" dirty="0"/>
          </a:p>
          <a:p>
            <a:endParaRPr lang="en-US" dirty="0"/>
          </a:p>
          <a:p>
            <a:pPr lvl="1"/>
            <a:endParaRPr lang="en-US" dirty="0">
              <a:hlinkClick r:id="rId3"/>
            </a:endParaRPr>
          </a:p>
        </p:txBody>
      </p:sp>
      <p:pic>
        <p:nvPicPr>
          <p:cNvPr id="5" name="Picture 4">
            <a:extLst>
              <a:ext uri="{FF2B5EF4-FFF2-40B4-BE49-F238E27FC236}">
                <a16:creationId xmlns:a16="http://schemas.microsoft.com/office/drawing/2014/main" id="{8EFA35EA-AFC8-9392-1AD1-648FCA9ECC0E}"/>
              </a:ext>
            </a:extLst>
          </p:cNvPr>
          <p:cNvPicPr>
            <a:picLocks noChangeAspect="1"/>
          </p:cNvPicPr>
          <p:nvPr/>
        </p:nvPicPr>
        <p:blipFill>
          <a:blip r:embed="rId4"/>
          <a:stretch>
            <a:fillRect/>
          </a:stretch>
        </p:blipFill>
        <p:spPr>
          <a:xfrm>
            <a:off x="4594301" y="1690688"/>
            <a:ext cx="7380975" cy="5097682"/>
          </a:xfrm>
          <a:prstGeom prst="rect">
            <a:avLst/>
          </a:prstGeom>
        </p:spPr>
      </p:pic>
    </p:spTree>
    <p:extLst>
      <p:ext uri="{BB962C8B-B14F-4D97-AF65-F5344CB8AC3E}">
        <p14:creationId xmlns:p14="http://schemas.microsoft.com/office/powerpoint/2010/main" val="3874471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3F6C-97A0-D403-6566-3C6B196ADC0A}"/>
              </a:ext>
            </a:extLst>
          </p:cNvPr>
          <p:cNvSpPr>
            <a:spLocks noGrp="1"/>
          </p:cNvSpPr>
          <p:nvPr>
            <p:ph type="title"/>
          </p:nvPr>
        </p:nvSpPr>
        <p:spPr/>
        <p:txBody>
          <a:bodyPr/>
          <a:lstStyle/>
          <a:p>
            <a:r>
              <a:rPr lang="en-US" dirty="0"/>
              <a:t>Navigation</a:t>
            </a:r>
          </a:p>
        </p:txBody>
      </p:sp>
      <p:sp>
        <p:nvSpPr>
          <p:cNvPr id="3" name="Content Placeholder 2">
            <a:extLst>
              <a:ext uri="{FF2B5EF4-FFF2-40B4-BE49-F238E27FC236}">
                <a16:creationId xmlns:a16="http://schemas.microsoft.com/office/drawing/2014/main" id="{ECABEA5B-80CF-BEAD-0967-6BD6ABADA60C}"/>
              </a:ext>
            </a:extLst>
          </p:cNvPr>
          <p:cNvSpPr>
            <a:spLocks noGrp="1"/>
          </p:cNvSpPr>
          <p:nvPr>
            <p:ph idx="1"/>
          </p:nvPr>
        </p:nvSpPr>
        <p:spPr/>
        <p:txBody>
          <a:bodyPr/>
          <a:lstStyle/>
          <a:p>
            <a:pPr marL="0" indent="0">
              <a:buNone/>
            </a:pPr>
            <a:r>
              <a:rPr lang="en-US" dirty="0"/>
              <a:t>1. The legend of John Henry</a:t>
            </a:r>
          </a:p>
          <a:p>
            <a:pPr marL="0" indent="0">
              <a:buNone/>
            </a:pPr>
            <a:r>
              <a:rPr lang="en-US" dirty="0"/>
              <a:t>2. Literature review</a:t>
            </a:r>
          </a:p>
          <a:p>
            <a:pPr marL="0" indent="0">
              <a:buNone/>
            </a:pPr>
            <a:r>
              <a:rPr lang="en-US" dirty="0"/>
              <a:t>3. Analogy – The Calculator</a:t>
            </a:r>
          </a:p>
          <a:p>
            <a:pPr marL="0" indent="0">
              <a:buNone/>
            </a:pPr>
            <a:r>
              <a:rPr lang="en-US" dirty="0"/>
              <a:t>4. How to Outsmart </a:t>
            </a:r>
            <a:r>
              <a:rPr lang="en-US" dirty="0" err="1"/>
              <a:t>GenAI</a:t>
            </a:r>
            <a:endParaRPr lang="en-US" dirty="0"/>
          </a:p>
          <a:p>
            <a:pPr marL="0" indent="0">
              <a:buNone/>
            </a:pPr>
            <a:r>
              <a:rPr lang="en-US" dirty="0"/>
              <a:t>5. Utilizing </a:t>
            </a:r>
            <a:r>
              <a:rPr lang="en-US" dirty="0" err="1"/>
              <a:t>GenAI</a:t>
            </a:r>
            <a:r>
              <a:rPr lang="en-US" dirty="0"/>
              <a:t> as a Tutor</a:t>
            </a:r>
          </a:p>
        </p:txBody>
      </p:sp>
      <p:pic>
        <p:nvPicPr>
          <p:cNvPr id="20482" name="Picture 2" descr="Have we become too reliant on GPS? This satellite expert thinks so. | Vox">
            <a:extLst>
              <a:ext uri="{FF2B5EF4-FFF2-40B4-BE49-F238E27FC236}">
                <a16:creationId xmlns:a16="http://schemas.microsoft.com/office/drawing/2014/main" id="{500F09E6-AD46-9041-02F9-DFB37A528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372" y="1027906"/>
            <a:ext cx="5552428" cy="5608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577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BCFAB-DFB4-4655-3FA9-588343566F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9EABCD-C515-2E7E-7B56-CAF595BF8F71}"/>
              </a:ext>
            </a:extLst>
          </p:cNvPr>
          <p:cNvSpPr>
            <a:spLocks noGrp="1"/>
          </p:cNvSpPr>
          <p:nvPr>
            <p:ph type="title"/>
          </p:nvPr>
        </p:nvSpPr>
        <p:spPr/>
        <p:txBody>
          <a:bodyPr/>
          <a:lstStyle/>
          <a:p>
            <a:r>
              <a:rPr lang="en-US" dirty="0"/>
              <a:t>4. How to Outsmart </a:t>
            </a:r>
            <a:r>
              <a:rPr lang="en-US" dirty="0" err="1"/>
              <a:t>GenAI</a:t>
            </a:r>
            <a:endParaRPr lang="en-US" dirty="0"/>
          </a:p>
        </p:txBody>
      </p:sp>
      <p:sp>
        <p:nvSpPr>
          <p:cNvPr id="3" name="Content Placeholder 2">
            <a:extLst>
              <a:ext uri="{FF2B5EF4-FFF2-40B4-BE49-F238E27FC236}">
                <a16:creationId xmlns:a16="http://schemas.microsoft.com/office/drawing/2014/main" id="{DE5E0717-20A8-A086-2B02-09E15185AA81}"/>
              </a:ext>
            </a:extLst>
          </p:cNvPr>
          <p:cNvSpPr>
            <a:spLocks noGrp="1"/>
          </p:cNvSpPr>
          <p:nvPr>
            <p:ph idx="1"/>
          </p:nvPr>
        </p:nvSpPr>
        <p:spPr>
          <a:xfrm>
            <a:off x="838200" y="1825624"/>
            <a:ext cx="4581293" cy="5032375"/>
          </a:xfrm>
        </p:spPr>
        <p:txBody>
          <a:bodyPr/>
          <a:lstStyle/>
          <a:p>
            <a:r>
              <a:rPr lang="en-US" dirty="0"/>
              <a:t>iCivics</a:t>
            </a:r>
          </a:p>
          <a:p>
            <a:pPr lvl="1"/>
            <a:r>
              <a:rPr lang="en-US" dirty="0"/>
              <a:t>Verification of game play</a:t>
            </a:r>
          </a:p>
          <a:p>
            <a:pPr lvl="1"/>
            <a:endParaRPr lang="en-US" dirty="0"/>
          </a:p>
          <a:p>
            <a:pPr lvl="1"/>
            <a:endParaRPr lang="en-US" dirty="0"/>
          </a:p>
          <a:p>
            <a:pPr lvl="1"/>
            <a:endParaRPr lang="en-US" dirty="0"/>
          </a:p>
          <a:p>
            <a:pPr lvl="1"/>
            <a:endParaRPr lang="en-US" dirty="0"/>
          </a:p>
          <a:p>
            <a:pPr lvl="2"/>
            <a:endParaRPr lang="en-US" dirty="0"/>
          </a:p>
          <a:p>
            <a:endParaRPr lang="en-US" dirty="0"/>
          </a:p>
          <a:p>
            <a:pPr lvl="1"/>
            <a:endParaRPr lang="en-US" dirty="0"/>
          </a:p>
          <a:p>
            <a:endParaRPr lang="en-US" dirty="0"/>
          </a:p>
          <a:p>
            <a:endParaRPr lang="en-US" dirty="0"/>
          </a:p>
          <a:p>
            <a:pPr lvl="1"/>
            <a:endParaRPr lang="en-US" dirty="0">
              <a:hlinkClick r:id="rId3"/>
            </a:endParaRPr>
          </a:p>
        </p:txBody>
      </p:sp>
      <p:pic>
        <p:nvPicPr>
          <p:cNvPr id="6" name="Picture 5">
            <a:extLst>
              <a:ext uri="{FF2B5EF4-FFF2-40B4-BE49-F238E27FC236}">
                <a16:creationId xmlns:a16="http://schemas.microsoft.com/office/drawing/2014/main" id="{24311E2A-804D-DCD4-173F-D71BD949D63E}"/>
              </a:ext>
            </a:extLst>
          </p:cNvPr>
          <p:cNvPicPr>
            <a:picLocks noChangeAspect="1"/>
          </p:cNvPicPr>
          <p:nvPr/>
        </p:nvPicPr>
        <p:blipFill>
          <a:blip r:embed="rId4"/>
          <a:stretch>
            <a:fillRect/>
          </a:stretch>
        </p:blipFill>
        <p:spPr>
          <a:xfrm>
            <a:off x="7391095" y="1516566"/>
            <a:ext cx="3962705" cy="5341434"/>
          </a:xfrm>
          <a:prstGeom prst="rect">
            <a:avLst/>
          </a:prstGeom>
        </p:spPr>
      </p:pic>
      <p:pic>
        <p:nvPicPr>
          <p:cNvPr id="8" name="Picture 7">
            <a:extLst>
              <a:ext uri="{FF2B5EF4-FFF2-40B4-BE49-F238E27FC236}">
                <a16:creationId xmlns:a16="http://schemas.microsoft.com/office/drawing/2014/main" id="{89F2B8C3-683D-9655-6756-AFC7E85B2A1B}"/>
              </a:ext>
            </a:extLst>
          </p:cNvPr>
          <p:cNvPicPr>
            <a:picLocks noChangeAspect="1"/>
          </p:cNvPicPr>
          <p:nvPr/>
        </p:nvPicPr>
        <p:blipFill>
          <a:blip r:embed="rId5"/>
          <a:stretch>
            <a:fillRect/>
          </a:stretch>
        </p:blipFill>
        <p:spPr>
          <a:xfrm>
            <a:off x="1426199" y="2842129"/>
            <a:ext cx="5376898" cy="4015871"/>
          </a:xfrm>
          <a:prstGeom prst="rect">
            <a:avLst/>
          </a:prstGeom>
        </p:spPr>
      </p:pic>
    </p:spTree>
    <p:extLst>
      <p:ext uri="{BB962C8B-B14F-4D97-AF65-F5344CB8AC3E}">
        <p14:creationId xmlns:p14="http://schemas.microsoft.com/office/powerpoint/2010/main" val="1800465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6C717-2551-3FAB-6D13-2A679F9E68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458A68-15BD-5F93-F6CA-C58DEC04D2AD}"/>
              </a:ext>
            </a:extLst>
          </p:cNvPr>
          <p:cNvSpPr>
            <a:spLocks noGrp="1"/>
          </p:cNvSpPr>
          <p:nvPr>
            <p:ph type="title"/>
          </p:nvPr>
        </p:nvSpPr>
        <p:spPr/>
        <p:txBody>
          <a:bodyPr/>
          <a:lstStyle/>
          <a:p>
            <a:r>
              <a:rPr lang="en-US" dirty="0"/>
              <a:t>4. How to Outsmart </a:t>
            </a:r>
            <a:r>
              <a:rPr lang="en-US" dirty="0" err="1"/>
              <a:t>GenAI</a:t>
            </a:r>
            <a:endParaRPr lang="en-US" dirty="0"/>
          </a:p>
        </p:txBody>
      </p:sp>
      <p:sp>
        <p:nvSpPr>
          <p:cNvPr id="3" name="Content Placeholder 2">
            <a:extLst>
              <a:ext uri="{FF2B5EF4-FFF2-40B4-BE49-F238E27FC236}">
                <a16:creationId xmlns:a16="http://schemas.microsoft.com/office/drawing/2014/main" id="{FE9ED1A5-E65D-56CF-7EC7-1BBFBF2676D3}"/>
              </a:ext>
            </a:extLst>
          </p:cNvPr>
          <p:cNvSpPr>
            <a:spLocks noGrp="1"/>
          </p:cNvSpPr>
          <p:nvPr>
            <p:ph idx="1"/>
          </p:nvPr>
        </p:nvSpPr>
        <p:spPr>
          <a:xfrm>
            <a:off x="838200" y="1825624"/>
            <a:ext cx="3756101" cy="5032375"/>
          </a:xfrm>
        </p:spPr>
        <p:txBody>
          <a:bodyPr/>
          <a:lstStyle/>
          <a:p>
            <a:r>
              <a:rPr lang="en-US" dirty="0"/>
              <a:t>iCivics</a:t>
            </a:r>
          </a:p>
          <a:p>
            <a:pPr lvl="1"/>
            <a:r>
              <a:rPr lang="en-US" dirty="0"/>
              <a:t>Assessment of knowledge and comprehension (remember and understand)</a:t>
            </a:r>
          </a:p>
          <a:p>
            <a:pPr marL="457200" lvl="1" indent="0">
              <a:buNone/>
            </a:pPr>
            <a:endParaRPr lang="en-US" dirty="0"/>
          </a:p>
          <a:p>
            <a:pPr lvl="1"/>
            <a:endParaRPr lang="en-US" dirty="0"/>
          </a:p>
          <a:p>
            <a:pPr lvl="1"/>
            <a:endParaRPr lang="en-US" dirty="0"/>
          </a:p>
          <a:p>
            <a:pPr lvl="1"/>
            <a:endParaRPr lang="en-US" dirty="0"/>
          </a:p>
          <a:p>
            <a:pPr lvl="2"/>
            <a:endParaRPr lang="en-US" dirty="0"/>
          </a:p>
          <a:p>
            <a:endParaRPr lang="en-US" dirty="0"/>
          </a:p>
          <a:p>
            <a:pPr lvl="1"/>
            <a:endParaRPr lang="en-US" dirty="0"/>
          </a:p>
          <a:p>
            <a:endParaRPr lang="en-US" dirty="0"/>
          </a:p>
          <a:p>
            <a:endParaRPr lang="en-US" dirty="0"/>
          </a:p>
          <a:p>
            <a:pPr lvl="1"/>
            <a:endParaRPr lang="en-US" dirty="0">
              <a:hlinkClick r:id="rId3"/>
            </a:endParaRPr>
          </a:p>
        </p:txBody>
      </p:sp>
      <p:pic>
        <p:nvPicPr>
          <p:cNvPr id="6" name="Picture 5">
            <a:extLst>
              <a:ext uri="{FF2B5EF4-FFF2-40B4-BE49-F238E27FC236}">
                <a16:creationId xmlns:a16="http://schemas.microsoft.com/office/drawing/2014/main" id="{FDE7DF73-36CC-82A9-4D00-212CF0B539E8}"/>
              </a:ext>
            </a:extLst>
          </p:cNvPr>
          <p:cNvPicPr>
            <a:picLocks noChangeAspect="1"/>
          </p:cNvPicPr>
          <p:nvPr/>
        </p:nvPicPr>
        <p:blipFill>
          <a:blip r:embed="rId4"/>
          <a:stretch>
            <a:fillRect/>
          </a:stretch>
        </p:blipFill>
        <p:spPr>
          <a:xfrm>
            <a:off x="3898474" y="2203211"/>
            <a:ext cx="8293526" cy="4654789"/>
          </a:xfrm>
          <a:prstGeom prst="rect">
            <a:avLst/>
          </a:prstGeom>
        </p:spPr>
      </p:pic>
    </p:spTree>
    <p:extLst>
      <p:ext uri="{BB962C8B-B14F-4D97-AF65-F5344CB8AC3E}">
        <p14:creationId xmlns:p14="http://schemas.microsoft.com/office/powerpoint/2010/main" val="2126008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016F2-A3CA-4948-DDE9-EEE21BA18E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998CD-E6F6-14B4-AB3F-0CA187D4247A}"/>
              </a:ext>
            </a:extLst>
          </p:cNvPr>
          <p:cNvSpPr>
            <a:spLocks noGrp="1"/>
          </p:cNvSpPr>
          <p:nvPr>
            <p:ph type="title"/>
          </p:nvPr>
        </p:nvSpPr>
        <p:spPr/>
        <p:txBody>
          <a:bodyPr/>
          <a:lstStyle/>
          <a:p>
            <a:r>
              <a:rPr lang="en-US" dirty="0"/>
              <a:t>4. How to Outsmart </a:t>
            </a:r>
            <a:r>
              <a:rPr lang="en-US" dirty="0" err="1"/>
              <a:t>GenAI</a:t>
            </a:r>
            <a:endParaRPr lang="en-US" dirty="0"/>
          </a:p>
        </p:txBody>
      </p:sp>
      <p:sp>
        <p:nvSpPr>
          <p:cNvPr id="3" name="Content Placeholder 2">
            <a:extLst>
              <a:ext uri="{FF2B5EF4-FFF2-40B4-BE49-F238E27FC236}">
                <a16:creationId xmlns:a16="http://schemas.microsoft.com/office/drawing/2014/main" id="{93EAD643-6C21-349D-D2FB-83AA7684FC3F}"/>
              </a:ext>
            </a:extLst>
          </p:cNvPr>
          <p:cNvSpPr>
            <a:spLocks noGrp="1"/>
          </p:cNvSpPr>
          <p:nvPr>
            <p:ph idx="1"/>
          </p:nvPr>
        </p:nvSpPr>
        <p:spPr>
          <a:xfrm>
            <a:off x="838200" y="1825624"/>
            <a:ext cx="3756101" cy="5032375"/>
          </a:xfrm>
        </p:spPr>
        <p:txBody>
          <a:bodyPr/>
          <a:lstStyle/>
          <a:p>
            <a:r>
              <a:rPr lang="en-US" dirty="0"/>
              <a:t>iCivics</a:t>
            </a:r>
          </a:p>
          <a:p>
            <a:pPr lvl="1"/>
            <a:r>
              <a:rPr lang="en-US" dirty="0"/>
              <a:t>Development of critical thinking</a:t>
            </a:r>
          </a:p>
          <a:p>
            <a:pPr lvl="1"/>
            <a:endParaRPr lang="en-US" dirty="0"/>
          </a:p>
          <a:p>
            <a:pPr lvl="1"/>
            <a:endParaRPr lang="en-US" dirty="0"/>
          </a:p>
          <a:p>
            <a:pPr lvl="1"/>
            <a:endParaRPr lang="en-US" dirty="0"/>
          </a:p>
          <a:p>
            <a:pPr lvl="1"/>
            <a:endParaRPr lang="en-US" dirty="0"/>
          </a:p>
          <a:p>
            <a:pPr lvl="2"/>
            <a:endParaRPr lang="en-US" dirty="0"/>
          </a:p>
          <a:p>
            <a:endParaRPr lang="en-US" dirty="0"/>
          </a:p>
          <a:p>
            <a:pPr lvl="1"/>
            <a:endParaRPr lang="en-US" dirty="0"/>
          </a:p>
          <a:p>
            <a:endParaRPr lang="en-US" dirty="0"/>
          </a:p>
          <a:p>
            <a:endParaRPr lang="en-US" dirty="0"/>
          </a:p>
          <a:p>
            <a:pPr lvl="1"/>
            <a:endParaRPr lang="en-US" dirty="0">
              <a:hlinkClick r:id="rId3"/>
            </a:endParaRPr>
          </a:p>
        </p:txBody>
      </p:sp>
      <p:grpSp>
        <p:nvGrpSpPr>
          <p:cNvPr id="14" name="Group 13">
            <a:extLst>
              <a:ext uri="{FF2B5EF4-FFF2-40B4-BE49-F238E27FC236}">
                <a16:creationId xmlns:a16="http://schemas.microsoft.com/office/drawing/2014/main" id="{02561A3C-D337-C95D-70C7-3F6E29ECB74E}"/>
              </a:ext>
            </a:extLst>
          </p:cNvPr>
          <p:cNvGrpSpPr/>
          <p:nvPr/>
        </p:nvGrpSpPr>
        <p:grpSpPr>
          <a:xfrm>
            <a:off x="4326656" y="2219093"/>
            <a:ext cx="7188830" cy="3983650"/>
            <a:chOff x="4164970" y="2520176"/>
            <a:chExt cx="7188830" cy="3983650"/>
          </a:xfrm>
        </p:grpSpPr>
        <p:pic>
          <p:nvPicPr>
            <p:cNvPr id="12" name="Picture 11">
              <a:extLst>
                <a:ext uri="{FF2B5EF4-FFF2-40B4-BE49-F238E27FC236}">
                  <a16:creationId xmlns:a16="http://schemas.microsoft.com/office/drawing/2014/main" id="{63F4EA00-D9AE-1F99-3864-F30CD5AED403}"/>
                </a:ext>
              </a:extLst>
            </p:cNvPr>
            <p:cNvPicPr>
              <a:picLocks noChangeAspect="1"/>
            </p:cNvPicPr>
            <p:nvPr/>
          </p:nvPicPr>
          <p:blipFill>
            <a:blip r:embed="rId4"/>
            <a:stretch>
              <a:fillRect/>
            </a:stretch>
          </p:blipFill>
          <p:spPr>
            <a:xfrm>
              <a:off x="4187271" y="2520176"/>
              <a:ext cx="7042007" cy="524764"/>
            </a:xfrm>
            <a:prstGeom prst="rect">
              <a:avLst/>
            </a:prstGeom>
          </p:spPr>
        </p:pic>
        <p:pic>
          <p:nvPicPr>
            <p:cNvPr id="10" name="Picture 9">
              <a:extLst>
                <a:ext uri="{FF2B5EF4-FFF2-40B4-BE49-F238E27FC236}">
                  <a16:creationId xmlns:a16="http://schemas.microsoft.com/office/drawing/2014/main" id="{B56A60FA-858B-4754-2A8C-7DE6679EAEF5}"/>
                </a:ext>
              </a:extLst>
            </p:cNvPr>
            <p:cNvPicPr>
              <a:picLocks noChangeAspect="1"/>
            </p:cNvPicPr>
            <p:nvPr/>
          </p:nvPicPr>
          <p:blipFill>
            <a:blip r:embed="rId5"/>
            <a:stretch>
              <a:fillRect/>
            </a:stretch>
          </p:blipFill>
          <p:spPr>
            <a:xfrm>
              <a:off x="4164970" y="3022444"/>
              <a:ext cx="7188830" cy="3481382"/>
            </a:xfrm>
            <a:prstGeom prst="rect">
              <a:avLst/>
            </a:prstGeom>
          </p:spPr>
        </p:pic>
      </p:grpSp>
    </p:spTree>
    <p:extLst>
      <p:ext uri="{BB962C8B-B14F-4D97-AF65-F5344CB8AC3E}">
        <p14:creationId xmlns:p14="http://schemas.microsoft.com/office/powerpoint/2010/main" val="3339408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86E62-F6A0-DD24-5764-2C28DB041E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86A06B-D0B1-8AAB-A368-CA8AD1BC35BC}"/>
              </a:ext>
            </a:extLst>
          </p:cNvPr>
          <p:cNvSpPr>
            <a:spLocks noGrp="1"/>
          </p:cNvSpPr>
          <p:nvPr>
            <p:ph type="title"/>
          </p:nvPr>
        </p:nvSpPr>
        <p:spPr/>
        <p:txBody>
          <a:bodyPr/>
          <a:lstStyle/>
          <a:p>
            <a:r>
              <a:rPr lang="en-US" dirty="0"/>
              <a:t>4. How to Outsmart </a:t>
            </a:r>
            <a:r>
              <a:rPr lang="en-US" dirty="0" err="1"/>
              <a:t>GenAI</a:t>
            </a:r>
            <a:endParaRPr lang="en-US" dirty="0"/>
          </a:p>
        </p:txBody>
      </p:sp>
      <p:sp>
        <p:nvSpPr>
          <p:cNvPr id="3" name="Content Placeholder 2">
            <a:extLst>
              <a:ext uri="{FF2B5EF4-FFF2-40B4-BE49-F238E27FC236}">
                <a16:creationId xmlns:a16="http://schemas.microsoft.com/office/drawing/2014/main" id="{82E7A237-4F3D-E032-8987-3022A0B453AB}"/>
              </a:ext>
            </a:extLst>
          </p:cNvPr>
          <p:cNvSpPr>
            <a:spLocks noGrp="1"/>
          </p:cNvSpPr>
          <p:nvPr>
            <p:ph idx="1"/>
          </p:nvPr>
        </p:nvSpPr>
        <p:spPr>
          <a:xfrm>
            <a:off x="838200" y="1825624"/>
            <a:ext cx="3756101" cy="5032375"/>
          </a:xfrm>
        </p:spPr>
        <p:txBody>
          <a:bodyPr/>
          <a:lstStyle/>
          <a:p>
            <a:r>
              <a:rPr lang="en-US" dirty="0"/>
              <a:t>iCivics</a:t>
            </a:r>
          </a:p>
          <a:p>
            <a:pPr lvl="1"/>
            <a:r>
              <a:rPr lang="en-US" dirty="0"/>
              <a:t>Development of critical thinking</a:t>
            </a:r>
          </a:p>
          <a:p>
            <a:pPr lvl="2"/>
            <a:r>
              <a:rPr lang="en-US" dirty="0">
                <a:hlinkClick r:id="rId3"/>
              </a:rPr>
              <a:t>Example</a:t>
            </a:r>
            <a:endParaRPr lang="en-US" dirty="0"/>
          </a:p>
          <a:p>
            <a:pPr lvl="1"/>
            <a:endParaRPr lang="en-US" dirty="0"/>
          </a:p>
          <a:p>
            <a:pPr lvl="1"/>
            <a:endParaRPr lang="en-US" dirty="0"/>
          </a:p>
          <a:p>
            <a:pPr lvl="1"/>
            <a:endParaRPr lang="en-US" dirty="0"/>
          </a:p>
          <a:p>
            <a:pPr lvl="1"/>
            <a:endParaRPr lang="en-US" dirty="0"/>
          </a:p>
          <a:p>
            <a:pPr lvl="2"/>
            <a:endParaRPr lang="en-US" dirty="0"/>
          </a:p>
          <a:p>
            <a:endParaRPr lang="en-US" dirty="0"/>
          </a:p>
          <a:p>
            <a:pPr lvl="1"/>
            <a:endParaRPr lang="en-US" dirty="0"/>
          </a:p>
          <a:p>
            <a:endParaRPr lang="en-US" dirty="0"/>
          </a:p>
          <a:p>
            <a:endParaRPr lang="en-US" dirty="0"/>
          </a:p>
          <a:p>
            <a:pPr lvl="1"/>
            <a:endParaRPr lang="en-US" dirty="0">
              <a:hlinkClick r:id="rId4"/>
            </a:endParaRPr>
          </a:p>
        </p:txBody>
      </p:sp>
      <p:pic>
        <p:nvPicPr>
          <p:cNvPr id="11" name="Picture 10">
            <a:extLst>
              <a:ext uri="{FF2B5EF4-FFF2-40B4-BE49-F238E27FC236}">
                <a16:creationId xmlns:a16="http://schemas.microsoft.com/office/drawing/2014/main" id="{5E8C2289-DCDD-184A-B22B-ED4FC1C5617B}"/>
              </a:ext>
            </a:extLst>
          </p:cNvPr>
          <p:cNvPicPr>
            <a:picLocks noChangeAspect="1"/>
          </p:cNvPicPr>
          <p:nvPr/>
        </p:nvPicPr>
        <p:blipFill>
          <a:blip r:embed="rId5"/>
          <a:stretch>
            <a:fillRect/>
          </a:stretch>
        </p:blipFill>
        <p:spPr>
          <a:xfrm>
            <a:off x="4584352" y="1825624"/>
            <a:ext cx="6769448" cy="2857647"/>
          </a:xfrm>
          <a:prstGeom prst="rect">
            <a:avLst/>
          </a:prstGeom>
        </p:spPr>
      </p:pic>
      <p:pic>
        <p:nvPicPr>
          <p:cNvPr id="15" name="Picture 14">
            <a:extLst>
              <a:ext uri="{FF2B5EF4-FFF2-40B4-BE49-F238E27FC236}">
                <a16:creationId xmlns:a16="http://schemas.microsoft.com/office/drawing/2014/main" id="{DE7377F7-FA1B-EB7B-3FD6-83F0ECBD1289}"/>
              </a:ext>
            </a:extLst>
          </p:cNvPr>
          <p:cNvPicPr>
            <a:picLocks noChangeAspect="1"/>
          </p:cNvPicPr>
          <p:nvPr/>
        </p:nvPicPr>
        <p:blipFill>
          <a:blip r:embed="rId6"/>
          <a:stretch>
            <a:fillRect/>
          </a:stretch>
        </p:blipFill>
        <p:spPr>
          <a:xfrm>
            <a:off x="894812" y="4818207"/>
            <a:ext cx="10458988" cy="1739989"/>
          </a:xfrm>
          <a:prstGeom prst="rect">
            <a:avLst/>
          </a:prstGeom>
        </p:spPr>
      </p:pic>
    </p:spTree>
    <p:extLst>
      <p:ext uri="{BB962C8B-B14F-4D97-AF65-F5344CB8AC3E}">
        <p14:creationId xmlns:p14="http://schemas.microsoft.com/office/powerpoint/2010/main" val="4258663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D499C-E329-5E9D-25F8-5A842E763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D76E80-1205-945B-CD00-4F35778C5440}"/>
              </a:ext>
            </a:extLst>
          </p:cNvPr>
          <p:cNvSpPr>
            <a:spLocks noGrp="1"/>
          </p:cNvSpPr>
          <p:nvPr>
            <p:ph type="title"/>
          </p:nvPr>
        </p:nvSpPr>
        <p:spPr/>
        <p:txBody>
          <a:bodyPr/>
          <a:lstStyle/>
          <a:p>
            <a:r>
              <a:rPr lang="en-US" dirty="0"/>
              <a:t>4. How to Outsmart </a:t>
            </a:r>
            <a:r>
              <a:rPr lang="en-US" dirty="0" err="1"/>
              <a:t>GenAI</a:t>
            </a:r>
            <a:endParaRPr lang="en-US" dirty="0"/>
          </a:p>
        </p:txBody>
      </p:sp>
      <p:sp>
        <p:nvSpPr>
          <p:cNvPr id="3" name="Content Placeholder 2">
            <a:extLst>
              <a:ext uri="{FF2B5EF4-FFF2-40B4-BE49-F238E27FC236}">
                <a16:creationId xmlns:a16="http://schemas.microsoft.com/office/drawing/2014/main" id="{B889BD72-7E0F-BF46-899A-059805F952DE}"/>
              </a:ext>
            </a:extLst>
          </p:cNvPr>
          <p:cNvSpPr>
            <a:spLocks noGrp="1"/>
          </p:cNvSpPr>
          <p:nvPr>
            <p:ph idx="1"/>
          </p:nvPr>
        </p:nvSpPr>
        <p:spPr>
          <a:xfrm>
            <a:off x="838200" y="1825624"/>
            <a:ext cx="10515600" cy="5032375"/>
          </a:xfrm>
        </p:spPr>
        <p:txBody>
          <a:bodyPr/>
          <a:lstStyle/>
          <a:p>
            <a:r>
              <a:rPr lang="en-US" dirty="0"/>
              <a:t>iCivics</a:t>
            </a:r>
          </a:p>
          <a:p>
            <a:pPr lvl="1"/>
            <a:r>
              <a:rPr lang="en-US" dirty="0"/>
              <a:t>Development of critical thinking</a:t>
            </a:r>
          </a:p>
          <a:p>
            <a:pPr lvl="2"/>
            <a:r>
              <a:rPr lang="en-US" dirty="0"/>
              <a:t>Example</a:t>
            </a:r>
          </a:p>
          <a:p>
            <a:pPr lvl="3"/>
            <a:r>
              <a:rPr lang="en-US" dirty="0">
                <a:hlinkClick r:id="rId3"/>
              </a:rPr>
              <a:t>ChatGPT</a:t>
            </a:r>
            <a:r>
              <a:rPr lang="en-US" dirty="0"/>
              <a:t>: What topic did you choose for your agenda?</a:t>
            </a:r>
          </a:p>
          <a:p>
            <a:pPr lvl="3"/>
            <a:endParaRPr lang="en-US" dirty="0"/>
          </a:p>
          <a:p>
            <a:pPr lvl="1"/>
            <a:endParaRPr lang="en-US" dirty="0"/>
          </a:p>
          <a:p>
            <a:pPr lvl="1"/>
            <a:endParaRPr lang="en-US" dirty="0"/>
          </a:p>
          <a:p>
            <a:pPr lvl="1"/>
            <a:endParaRPr lang="en-US" dirty="0"/>
          </a:p>
          <a:p>
            <a:pPr lvl="2"/>
            <a:endParaRPr lang="en-US" dirty="0"/>
          </a:p>
          <a:p>
            <a:endParaRPr lang="en-US" dirty="0"/>
          </a:p>
          <a:p>
            <a:pPr lvl="1"/>
            <a:endParaRPr lang="en-US" dirty="0"/>
          </a:p>
          <a:p>
            <a:endParaRPr lang="en-US" dirty="0"/>
          </a:p>
          <a:p>
            <a:endParaRPr lang="en-US" dirty="0"/>
          </a:p>
          <a:p>
            <a:pPr lvl="1"/>
            <a:endParaRPr lang="en-US" dirty="0">
              <a:hlinkClick r:id="rId4"/>
            </a:endParaRPr>
          </a:p>
        </p:txBody>
      </p:sp>
    </p:spTree>
    <p:extLst>
      <p:ext uri="{BB962C8B-B14F-4D97-AF65-F5344CB8AC3E}">
        <p14:creationId xmlns:p14="http://schemas.microsoft.com/office/powerpoint/2010/main" val="3100643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CACED-7C74-2D20-75B3-317303575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1645A-A0F6-1060-0011-571D1ED1CA94}"/>
              </a:ext>
            </a:extLst>
          </p:cNvPr>
          <p:cNvSpPr>
            <a:spLocks noGrp="1"/>
          </p:cNvSpPr>
          <p:nvPr>
            <p:ph type="title"/>
          </p:nvPr>
        </p:nvSpPr>
        <p:spPr/>
        <p:txBody>
          <a:bodyPr/>
          <a:lstStyle/>
          <a:p>
            <a:r>
              <a:rPr lang="en-US" dirty="0"/>
              <a:t>4. How to Outsmart </a:t>
            </a:r>
            <a:r>
              <a:rPr lang="en-US" dirty="0" err="1"/>
              <a:t>GenAI</a:t>
            </a:r>
            <a:endParaRPr lang="en-US" dirty="0"/>
          </a:p>
        </p:txBody>
      </p:sp>
      <p:sp>
        <p:nvSpPr>
          <p:cNvPr id="3" name="Content Placeholder 2">
            <a:extLst>
              <a:ext uri="{FF2B5EF4-FFF2-40B4-BE49-F238E27FC236}">
                <a16:creationId xmlns:a16="http://schemas.microsoft.com/office/drawing/2014/main" id="{079009AF-5429-F5E1-1957-96A84A1D37BE}"/>
              </a:ext>
            </a:extLst>
          </p:cNvPr>
          <p:cNvSpPr>
            <a:spLocks noGrp="1"/>
          </p:cNvSpPr>
          <p:nvPr>
            <p:ph idx="1"/>
          </p:nvPr>
        </p:nvSpPr>
        <p:spPr>
          <a:xfrm>
            <a:off x="838200" y="1825624"/>
            <a:ext cx="10515600" cy="5032375"/>
          </a:xfrm>
        </p:spPr>
        <p:txBody>
          <a:bodyPr/>
          <a:lstStyle/>
          <a:p>
            <a:r>
              <a:rPr lang="en-US" dirty="0"/>
              <a:t>iCivics</a:t>
            </a:r>
          </a:p>
          <a:p>
            <a:pPr lvl="1"/>
            <a:r>
              <a:rPr lang="en-US" dirty="0"/>
              <a:t>Development of critical thinking</a:t>
            </a:r>
          </a:p>
          <a:p>
            <a:pPr lvl="2"/>
            <a:r>
              <a:rPr lang="en-US" dirty="0"/>
              <a:t>Example</a:t>
            </a:r>
          </a:p>
          <a:p>
            <a:pPr lvl="3"/>
            <a:r>
              <a:rPr lang="en-US" dirty="0"/>
              <a:t>ChatGPT: What topic did you choose for your agenda?</a:t>
            </a:r>
          </a:p>
          <a:p>
            <a:pPr lvl="3"/>
            <a:endParaRPr lang="en-US" dirty="0"/>
          </a:p>
          <a:p>
            <a:pPr marL="457200" lvl="1" indent="0">
              <a:buNone/>
            </a:pPr>
            <a:endParaRPr lang="en-US" dirty="0"/>
          </a:p>
        </p:txBody>
      </p:sp>
      <p:grpSp>
        <p:nvGrpSpPr>
          <p:cNvPr id="10" name="Group 9">
            <a:extLst>
              <a:ext uri="{FF2B5EF4-FFF2-40B4-BE49-F238E27FC236}">
                <a16:creationId xmlns:a16="http://schemas.microsoft.com/office/drawing/2014/main" id="{1FBEBEB9-DB77-79FF-4B73-FC08B47216C5}"/>
              </a:ext>
            </a:extLst>
          </p:cNvPr>
          <p:cNvGrpSpPr/>
          <p:nvPr/>
        </p:nvGrpSpPr>
        <p:grpSpPr>
          <a:xfrm>
            <a:off x="838200" y="4047914"/>
            <a:ext cx="10916213" cy="1457589"/>
            <a:chOff x="637892" y="4545403"/>
            <a:chExt cx="10916213" cy="1457589"/>
          </a:xfrm>
        </p:grpSpPr>
        <p:pic>
          <p:nvPicPr>
            <p:cNvPr id="6" name="Picture 5">
              <a:extLst>
                <a:ext uri="{FF2B5EF4-FFF2-40B4-BE49-F238E27FC236}">
                  <a16:creationId xmlns:a16="http://schemas.microsoft.com/office/drawing/2014/main" id="{1E70786C-79D3-AC71-9827-BE11BFC64998}"/>
                </a:ext>
              </a:extLst>
            </p:cNvPr>
            <p:cNvPicPr>
              <a:picLocks noChangeAspect="1"/>
            </p:cNvPicPr>
            <p:nvPr/>
          </p:nvPicPr>
          <p:blipFill>
            <a:blip r:embed="rId3"/>
            <a:srcRect t="26594" b="63999"/>
            <a:stretch/>
          </p:blipFill>
          <p:spPr>
            <a:xfrm>
              <a:off x="637894" y="4795027"/>
              <a:ext cx="10916211" cy="468351"/>
            </a:xfrm>
            <a:prstGeom prst="rect">
              <a:avLst/>
            </a:prstGeom>
          </p:spPr>
        </p:pic>
        <p:pic>
          <p:nvPicPr>
            <p:cNvPr id="7" name="Picture 6">
              <a:extLst>
                <a:ext uri="{FF2B5EF4-FFF2-40B4-BE49-F238E27FC236}">
                  <a16:creationId xmlns:a16="http://schemas.microsoft.com/office/drawing/2014/main" id="{C3612BD4-8102-CB9E-37A0-B56844DE093D}"/>
                </a:ext>
              </a:extLst>
            </p:cNvPr>
            <p:cNvPicPr>
              <a:picLocks noChangeAspect="1"/>
            </p:cNvPicPr>
            <p:nvPr/>
          </p:nvPicPr>
          <p:blipFill>
            <a:blip r:embed="rId3"/>
            <a:srcRect t="6063" b="87356"/>
            <a:stretch/>
          </p:blipFill>
          <p:spPr>
            <a:xfrm>
              <a:off x="637894" y="4545403"/>
              <a:ext cx="10916211" cy="327681"/>
            </a:xfrm>
            <a:prstGeom prst="rect">
              <a:avLst/>
            </a:prstGeom>
          </p:spPr>
        </p:pic>
        <p:pic>
          <p:nvPicPr>
            <p:cNvPr id="9" name="Picture 8">
              <a:extLst>
                <a:ext uri="{FF2B5EF4-FFF2-40B4-BE49-F238E27FC236}">
                  <a16:creationId xmlns:a16="http://schemas.microsoft.com/office/drawing/2014/main" id="{1B96EECF-03E6-176D-B79E-A875756033C8}"/>
                </a:ext>
              </a:extLst>
            </p:cNvPr>
            <p:cNvPicPr>
              <a:picLocks noChangeAspect="1"/>
            </p:cNvPicPr>
            <p:nvPr/>
          </p:nvPicPr>
          <p:blipFill>
            <a:blip r:embed="rId3"/>
            <a:srcRect t="86621"/>
            <a:stretch/>
          </p:blipFill>
          <p:spPr>
            <a:xfrm>
              <a:off x="637892" y="5336888"/>
              <a:ext cx="10916211" cy="666104"/>
            </a:xfrm>
            <a:prstGeom prst="rect">
              <a:avLst/>
            </a:prstGeom>
          </p:spPr>
        </p:pic>
        <p:pic>
          <p:nvPicPr>
            <p:cNvPr id="8" name="Picture 7">
              <a:extLst>
                <a:ext uri="{FF2B5EF4-FFF2-40B4-BE49-F238E27FC236}">
                  <a16:creationId xmlns:a16="http://schemas.microsoft.com/office/drawing/2014/main" id="{50AB807E-E29E-F2AA-C403-5860F8403D8F}"/>
                </a:ext>
              </a:extLst>
            </p:cNvPr>
            <p:cNvPicPr>
              <a:picLocks noChangeAspect="1"/>
            </p:cNvPicPr>
            <p:nvPr/>
          </p:nvPicPr>
          <p:blipFill>
            <a:blip r:embed="rId3"/>
            <a:srcRect t="55824" b="39394"/>
            <a:stretch/>
          </p:blipFill>
          <p:spPr>
            <a:xfrm>
              <a:off x="637893" y="5140709"/>
              <a:ext cx="10916211" cy="238062"/>
            </a:xfrm>
            <a:prstGeom prst="rect">
              <a:avLst/>
            </a:prstGeom>
          </p:spPr>
        </p:pic>
      </p:grpSp>
      <p:sp>
        <p:nvSpPr>
          <p:cNvPr id="11" name="TextBox 10">
            <a:extLst>
              <a:ext uri="{FF2B5EF4-FFF2-40B4-BE49-F238E27FC236}">
                <a16:creationId xmlns:a16="http://schemas.microsoft.com/office/drawing/2014/main" id="{F18383B5-1919-7DBD-8208-B7FE35154A94}"/>
              </a:ext>
            </a:extLst>
          </p:cNvPr>
          <p:cNvSpPr txBox="1"/>
          <p:nvPr/>
        </p:nvSpPr>
        <p:spPr>
          <a:xfrm>
            <a:off x="737838" y="3603971"/>
            <a:ext cx="3555380" cy="461665"/>
          </a:xfrm>
          <a:prstGeom prst="rect">
            <a:avLst/>
          </a:prstGeom>
          <a:noFill/>
        </p:spPr>
        <p:txBody>
          <a:bodyPr wrap="square" rtlCol="0">
            <a:spAutoFit/>
          </a:bodyPr>
          <a:lstStyle/>
          <a:p>
            <a:r>
              <a:rPr lang="en-US" sz="2400" dirty="0">
                <a:latin typeface="Garamond" panose="02020404030301010803" pitchFamily="18" charset="0"/>
              </a:rPr>
              <a:t>Student T</a:t>
            </a:r>
          </a:p>
        </p:txBody>
      </p:sp>
    </p:spTree>
    <p:extLst>
      <p:ext uri="{BB962C8B-B14F-4D97-AF65-F5344CB8AC3E}">
        <p14:creationId xmlns:p14="http://schemas.microsoft.com/office/powerpoint/2010/main" val="3852371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E1F94-C36F-6245-7BC4-4A7139779A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D0F7BE-1642-671C-4EA1-08B67251F793}"/>
              </a:ext>
            </a:extLst>
          </p:cNvPr>
          <p:cNvSpPr>
            <a:spLocks noGrp="1"/>
          </p:cNvSpPr>
          <p:nvPr>
            <p:ph type="title"/>
          </p:nvPr>
        </p:nvSpPr>
        <p:spPr/>
        <p:txBody>
          <a:bodyPr/>
          <a:lstStyle/>
          <a:p>
            <a:r>
              <a:rPr lang="en-US" dirty="0"/>
              <a:t>4. How to Outsmart </a:t>
            </a:r>
            <a:r>
              <a:rPr lang="en-US" dirty="0" err="1"/>
              <a:t>GenAI</a:t>
            </a:r>
            <a:endParaRPr lang="en-US" dirty="0"/>
          </a:p>
        </p:txBody>
      </p:sp>
      <p:sp>
        <p:nvSpPr>
          <p:cNvPr id="3" name="Content Placeholder 2">
            <a:extLst>
              <a:ext uri="{FF2B5EF4-FFF2-40B4-BE49-F238E27FC236}">
                <a16:creationId xmlns:a16="http://schemas.microsoft.com/office/drawing/2014/main" id="{6B70A14D-0255-CEB8-87C4-6E42D4870663}"/>
              </a:ext>
            </a:extLst>
          </p:cNvPr>
          <p:cNvSpPr>
            <a:spLocks noGrp="1"/>
          </p:cNvSpPr>
          <p:nvPr>
            <p:ph idx="1"/>
          </p:nvPr>
        </p:nvSpPr>
        <p:spPr>
          <a:xfrm>
            <a:off x="838200" y="1825624"/>
            <a:ext cx="10515600" cy="5032375"/>
          </a:xfrm>
        </p:spPr>
        <p:txBody>
          <a:bodyPr/>
          <a:lstStyle/>
          <a:p>
            <a:r>
              <a:rPr lang="en-US" dirty="0"/>
              <a:t>iCivics</a:t>
            </a:r>
          </a:p>
          <a:p>
            <a:pPr lvl="1"/>
            <a:r>
              <a:rPr lang="en-US" dirty="0"/>
              <a:t>Development of critical thinking</a:t>
            </a:r>
          </a:p>
          <a:p>
            <a:pPr lvl="2"/>
            <a:r>
              <a:rPr lang="en-US" dirty="0"/>
              <a:t>Example</a:t>
            </a:r>
          </a:p>
          <a:p>
            <a:pPr lvl="3"/>
            <a:r>
              <a:rPr lang="en-US" dirty="0"/>
              <a:t>ChatGPT: What topic did you choose for your agenda?</a:t>
            </a:r>
          </a:p>
          <a:p>
            <a:pPr lvl="3"/>
            <a:endParaRPr lang="en-US" dirty="0"/>
          </a:p>
          <a:p>
            <a:pPr marL="457200" lvl="1" indent="0">
              <a:buNone/>
            </a:pPr>
            <a:endParaRPr lang="en-US" dirty="0"/>
          </a:p>
        </p:txBody>
      </p:sp>
      <p:sp>
        <p:nvSpPr>
          <p:cNvPr id="11" name="TextBox 10">
            <a:extLst>
              <a:ext uri="{FF2B5EF4-FFF2-40B4-BE49-F238E27FC236}">
                <a16:creationId xmlns:a16="http://schemas.microsoft.com/office/drawing/2014/main" id="{762AD814-B57D-78D3-2D2B-E5D4EDC02A5C}"/>
              </a:ext>
            </a:extLst>
          </p:cNvPr>
          <p:cNvSpPr txBox="1"/>
          <p:nvPr/>
        </p:nvSpPr>
        <p:spPr>
          <a:xfrm>
            <a:off x="737838" y="3603971"/>
            <a:ext cx="3555380" cy="461665"/>
          </a:xfrm>
          <a:prstGeom prst="rect">
            <a:avLst/>
          </a:prstGeom>
          <a:noFill/>
        </p:spPr>
        <p:txBody>
          <a:bodyPr wrap="square" rtlCol="0">
            <a:spAutoFit/>
          </a:bodyPr>
          <a:lstStyle/>
          <a:p>
            <a:r>
              <a:rPr lang="en-US" sz="2400" dirty="0">
                <a:latin typeface="Garamond" panose="02020404030301010803" pitchFamily="18" charset="0"/>
              </a:rPr>
              <a:t>Student P</a:t>
            </a:r>
          </a:p>
        </p:txBody>
      </p:sp>
      <p:pic>
        <p:nvPicPr>
          <p:cNvPr id="5" name="Picture 4" descr="A close-up of text&#10;&#10;AI-generated content may be incorrect.">
            <a:extLst>
              <a:ext uri="{FF2B5EF4-FFF2-40B4-BE49-F238E27FC236}">
                <a16:creationId xmlns:a16="http://schemas.microsoft.com/office/drawing/2014/main" id="{C1278629-D19E-7D05-5764-330D5B740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38" y="4065636"/>
            <a:ext cx="10772078" cy="2725540"/>
          </a:xfrm>
          <a:prstGeom prst="rect">
            <a:avLst/>
          </a:prstGeom>
        </p:spPr>
      </p:pic>
    </p:spTree>
    <p:extLst>
      <p:ext uri="{BB962C8B-B14F-4D97-AF65-F5344CB8AC3E}">
        <p14:creationId xmlns:p14="http://schemas.microsoft.com/office/powerpoint/2010/main" val="2799497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77EEC-3BA7-6105-BE68-7A9A363F6E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B647A-2FBD-36C1-3480-EB8E48763159}"/>
              </a:ext>
            </a:extLst>
          </p:cNvPr>
          <p:cNvSpPr>
            <a:spLocks noGrp="1"/>
          </p:cNvSpPr>
          <p:nvPr>
            <p:ph type="title"/>
          </p:nvPr>
        </p:nvSpPr>
        <p:spPr/>
        <p:txBody>
          <a:bodyPr/>
          <a:lstStyle/>
          <a:p>
            <a:r>
              <a:rPr lang="en-US" dirty="0"/>
              <a:t>5. Utilizing </a:t>
            </a:r>
            <a:r>
              <a:rPr lang="en-US" dirty="0" err="1"/>
              <a:t>GenAI</a:t>
            </a:r>
            <a:r>
              <a:rPr lang="en-US" dirty="0"/>
              <a:t> as a Tutor</a:t>
            </a:r>
          </a:p>
        </p:txBody>
      </p:sp>
      <p:sp>
        <p:nvSpPr>
          <p:cNvPr id="3" name="Content Placeholder 2">
            <a:extLst>
              <a:ext uri="{FF2B5EF4-FFF2-40B4-BE49-F238E27FC236}">
                <a16:creationId xmlns:a16="http://schemas.microsoft.com/office/drawing/2014/main" id="{8EE138FC-AB89-BE51-F958-91132EAB6A66}"/>
              </a:ext>
            </a:extLst>
          </p:cNvPr>
          <p:cNvSpPr>
            <a:spLocks noGrp="1"/>
          </p:cNvSpPr>
          <p:nvPr>
            <p:ph idx="1"/>
          </p:nvPr>
        </p:nvSpPr>
        <p:spPr>
          <a:xfrm>
            <a:off x="838200" y="1825624"/>
            <a:ext cx="4095187" cy="5032375"/>
          </a:xfrm>
        </p:spPr>
        <p:txBody>
          <a:bodyPr/>
          <a:lstStyle/>
          <a:p>
            <a:r>
              <a:rPr lang="en-US" dirty="0"/>
              <a:t>Today</a:t>
            </a:r>
          </a:p>
          <a:p>
            <a:pPr lvl="1"/>
            <a:r>
              <a:rPr lang="en-US" dirty="0"/>
              <a:t>In-class discussion</a:t>
            </a:r>
          </a:p>
          <a:p>
            <a:pPr lvl="1"/>
            <a:r>
              <a:rPr lang="en-US" dirty="0"/>
              <a:t>Question prompts</a:t>
            </a:r>
          </a:p>
          <a:p>
            <a:r>
              <a:rPr lang="en-US" dirty="0"/>
              <a:t>The future</a:t>
            </a:r>
          </a:p>
          <a:p>
            <a:pPr lvl="1"/>
            <a:r>
              <a:rPr lang="en-US" dirty="0"/>
              <a:t>Training a </a:t>
            </a:r>
            <a:r>
              <a:rPr lang="en-US" dirty="0">
                <a:hlinkClick r:id="rId3"/>
              </a:rPr>
              <a:t>tutor</a:t>
            </a:r>
            <a:endParaRPr lang="en-US" dirty="0"/>
          </a:p>
          <a:p>
            <a:pPr lvl="2"/>
            <a:r>
              <a:rPr lang="en-US" dirty="0"/>
              <a:t>Guided by what it means to be a human…</a:t>
            </a:r>
          </a:p>
        </p:txBody>
      </p:sp>
      <p:pic>
        <p:nvPicPr>
          <p:cNvPr id="8" name="Picture 7">
            <a:hlinkClick r:id="rId4"/>
            <a:extLst>
              <a:ext uri="{FF2B5EF4-FFF2-40B4-BE49-F238E27FC236}">
                <a16:creationId xmlns:a16="http://schemas.microsoft.com/office/drawing/2014/main" id="{CE129BD6-4BB7-E139-9B7E-A1AF0979A1C4}"/>
              </a:ext>
            </a:extLst>
          </p:cNvPr>
          <p:cNvPicPr>
            <a:picLocks noChangeAspect="1"/>
          </p:cNvPicPr>
          <p:nvPr/>
        </p:nvPicPr>
        <p:blipFill>
          <a:blip r:embed="rId5"/>
          <a:stretch>
            <a:fillRect/>
          </a:stretch>
        </p:blipFill>
        <p:spPr>
          <a:xfrm>
            <a:off x="4933387" y="1825623"/>
            <a:ext cx="6420413" cy="5032375"/>
          </a:xfrm>
          <a:prstGeom prst="rect">
            <a:avLst/>
          </a:prstGeom>
        </p:spPr>
      </p:pic>
    </p:spTree>
    <p:extLst>
      <p:ext uri="{BB962C8B-B14F-4D97-AF65-F5344CB8AC3E}">
        <p14:creationId xmlns:p14="http://schemas.microsoft.com/office/powerpoint/2010/main" val="251346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ADB7D-6E73-6919-AC1D-1FBD9F7AD9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4B3E7-15C5-5DE1-664F-6E0F498257AC}"/>
              </a:ext>
            </a:extLst>
          </p:cNvPr>
          <p:cNvSpPr>
            <a:spLocks noGrp="1"/>
          </p:cNvSpPr>
          <p:nvPr>
            <p:ph type="title"/>
          </p:nvPr>
        </p:nvSpPr>
        <p:spPr/>
        <p:txBody>
          <a:bodyPr/>
          <a:lstStyle/>
          <a:p>
            <a:r>
              <a:rPr lang="en-US" dirty="0"/>
              <a:t>5. Utilizing </a:t>
            </a:r>
            <a:r>
              <a:rPr lang="en-US" dirty="0" err="1"/>
              <a:t>GenAI</a:t>
            </a:r>
            <a:r>
              <a:rPr lang="en-US" dirty="0"/>
              <a:t> as a Tutor</a:t>
            </a:r>
          </a:p>
        </p:txBody>
      </p:sp>
      <p:sp>
        <p:nvSpPr>
          <p:cNvPr id="3" name="Content Placeholder 2">
            <a:extLst>
              <a:ext uri="{FF2B5EF4-FFF2-40B4-BE49-F238E27FC236}">
                <a16:creationId xmlns:a16="http://schemas.microsoft.com/office/drawing/2014/main" id="{BAAE1B79-5C37-4799-B284-4F3D0A3D61A4}"/>
              </a:ext>
            </a:extLst>
          </p:cNvPr>
          <p:cNvSpPr>
            <a:spLocks noGrp="1"/>
          </p:cNvSpPr>
          <p:nvPr>
            <p:ph idx="1"/>
          </p:nvPr>
        </p:nvSpPr>
        <p:spPr>
          <a:xfrm>
            <a:off x="838200" y="1825624"/>
            <a:ext cx="6019800" cy="5032375"/>
          </a:xfrm>
        </p:spPr>
        <p:txBody>
          <a:bodyPr/>
          <a:lstStyle/>
          <a:p>
            <a:r>
              <a:rPr lang="en-US" dirty="0"/>
              <a:t>The (not) distant future</a:t>
            </a:r>
          </a:p>
          <a:p>
            <a:pPr lvl="1"/>
            <a:r>
              <a:rPr lang="en-US" dirty="0" err="1"/>
              <a:t>GenAI</a:t>
            </a:r>
            <a:r>
              <a:rPr lang="en-US" dirty="0"/>
              <a:t> improving with iCivics</a:t>
            </a:r>
          </a:p>
          <a:p>
            <a:pPr lvl="1"/>
            <a:r>
              <a:rPr lang="en-US" dirty="0"/>
              <a:t>Some form of AI will play video games</a:t>
            </a:r>
          </a:p>
          <a:p>
            <a:pPr lvl="2"/>
            <a:r>
              <a:rPr lang="en-US" sz="2400" dirty="0"/>
              <a:t>Video-</a:t>
            </a:r>
            <a:r>
              <a:rPr lang="en-US" sz="2400" dirty="0" err="1"/>
              <a:t>LLaMA</a:t>
            </a:r>
            <a:r>
              <a:rPr lang="en-US" sz="2400" dirty="0"/>
              <a:t> (Large Language Model Meta AI)</a:t>
            </a:r>
          </a:p>
          <a:p>
            <a:pPr lvl="2"/>
            <a:r>
              <a:rPr lang="en-US" sz="2400" dirty="0" err="1">
                <a:hlinkClick r:id="rId3"/>
              </a:rPr>
              <a:t>Gallotta</a:t>
            </a:r>
            <a:r>
              <a:rPr lang="en-US" sz="2400" dirty="0">
                <a:hlinkClick r:id="rId3"/>
              </a:rPr>
              <a:t> et al. (2024)</a:t>
            </a:r>
            <a:endParaRPr lang="en-US" sz="2400" dirty="0">
              <a:hlinkClick r:id="rId4"/>
            </a:endParaRPr>
          </a:p>
          <a:p>
            <a:pPr lvl="2"/>
            <a:r>
              <a:rPr lang="en-US" sz="2400" dirty="0">
                <a:hlinkClick r:id="rId4"/>
              </a:rPr>
              <a:t>Xiao and Yang (2024)</a:t>
            </a:r>
            <a:endParaRPr lang="en-US" sz="2400" dirty="0"/>
          </a:p>
        </p:txBody>
      </p:sp>
      <p:pic>
        <p:nvPicPr>
          <p:cNvPr id="15362" name="Picture 2">
            <a:extLst>
              <a:ext uri="{FF2B5EF4-FFF2-40B4-BE49-F238E27FC236}">
                <a16:creationId xmlns:a16="http://schemas.microsoft.com/office/drawing/2014/main" id="{7FFABD3C-983E-1F43-3336-4915DAAAA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690687"/>
            <a:ext cx="5070425"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586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E2882-8FF4-E033-62E2-108CCFDEC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60C68-43DE-7C99-C941-9F04CA732D2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3A1D3ECA-B955-B5CA-4B56-44887DCC9F59}"/>
              </a:ext>
            </a:extLst>
          </p:cNvPr>
          <p:cNvSpPr>
            <a:spLocks noGrp="1"/>
          </p:cNvSpPr>
          <p:nvPr>
            <p:ph idx="1"/>
          </p:nvPr>
        </p:nvSpPr>
        <p:spPr>
          <a:xfrm>
            <a:off x="838200" y="1825624"/>
            <a:ext cx="4681654" cy="5032375"/>
          </a:xfrm>
        </p:spPr>
        <p:txBody>
          <a:bodyPr/>
          <a:lstStyle/>
          <a:p>
            <a:r>
              <a:rPr lang="en-US" dirty="0"/>
              <a:t>Thank you!</a:t>
            </a:r>
          </a:p>
          <a:p>
            <a:endParaRPr lang="en-US" dirty="0"/>
          </a:p>
          <a:p>
            <a:r>
              <a:rPr lang="en-US" dirty="0"/>
              <a:t>Contact information</a:t>
            </a:r>
          </a:p>
          <a:p>
            <a:pPr marL="457200" lvl="1" indent="0">
              <a:spcBef>
                <a:spcPts val="1200"/>
              </a:spcBef>
              <a:buNone/>
            </a:pPr>
            <a:r>
              <a:rPr lang="en-US" dirty="0"/>
              <a:t>Benjamin Gross</a:t>
            </a:r>
          </a:p>
          <a:p>
            <a:pPr marL="457200" lvl="1" indent="0">
              <a:spcBef>
                <a:spcPts val="1200"/>
              </a:spcBef>
              <a:buNone/>
            </a:pPr>
            <a:r>
              <a:rPr lang="en-US" dirty="0"/>
              <a:t>bgross@jsu.edu</a:t>
            </a:r>
          </a:p>
          <a:p>
            <a:pPr marL="457200" lvl="1" indent="0">
              <a:spcBef>
                <a:spcPts val="1200"/>
              </a:spcBef>
              <a:buNone/>
            </a:pPr>
            <a:r>
              <a:rPr lang="en-US" dirty="0"/>
              <a:t>x5651</a:t>
            </a:r>
          </a:p>
          <a:p>
            <a:pPr marL="457200" lvl="1" indent="0">
              <a:spcBef>
                <a:spcPts val="1200"/>
              </a:spcBef>
              <a:buNone/>
            </a:pPr>
            <a:r>
              <a:rPr lang="en-US" dirty="0"/>
              <a:t>Associate professor of political science</a:t>
            </a:r>
          </a:p>
          <a:p>
            <a:pPr marL="457200" lvl="1" indent="0">
              <a:spcBef>
                <a:spcPts val="1200"/>
              </a:spcBef>
              <a:buNone/>
            </a:pPr>
            <a:r>
              <a:rPr lang="en-US" dirty="0"/>
              <a:t>Director of Jax MIX</a:t>
            </a:r>
          </a:p>
        </p:txBody>
      </p:sp>
      <p:pic>
        <p:nvPicPr>
          <p:cNvPr id="19460" name="Picture 4" descr="Ask an AI Engineer: Trending Questions About AI | Toptal®">
            <a:extLst>
              <a:ext uri="{FF2B5EF4-FFF2-40B4-BE49-F238E27FC236}">
                <a16:creationId xmlns:a16="http://schemas.microsoft.com/office/drawing/2014/main" id="{046DC0DA-B87E-E4AF-E127-D1C85CCD9F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32" r="8993"/>
          <a:stretch/>
        </p:blipFill>
        <p:spPr bwMode="auto">
          <a:xfrm>
            <a:off x="6858000" y="1896791"/>
            <a:ext cx="4850780" cy="306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58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565B3-DE52-C512-0859-A869769AADF5}"/>
              </a:ext>
            </a:extLst>
          </p:cNvPr>
          <p:cNvSpPr>
            <a:spLocks noGrp="1"/>
          </p:cNvSpPr>
          <p:nvPr>
            <p:ph type="title"/>
          </p:nvPr>
        </p:nvSpPr>
        <p:spPr/>
        <p:txBody>
          <a:bodyPr/>
          <a:lstStyle/>
          <a:p>
            <a:r>
              <a:rPr lang="en-US" dirty="0"/>
              <a:t>1. The Legend of John Henry</a:t>
            </a:r>
          </a:p>
        </p:txBody>
      </p:sp>
      <p:sp>
        <p:nvSpPr>
          <p:cNvPr id="3" name="Content Placeholder 2">
            <a:extLst>
              <a:ext uri="{FF2B5EF4-FFF2-40B4-BE49-F238E27FC236}">
                <a16:creationId xmlns:a16="http://schemas.microsoft.com/office/drawing/2014/main" id="{07EB76D1-3379-AFA0-138D-167F006FFC96}"/>
              </a:ext>
            </a:extLst>
          </p:cNvPr>
          <p:cNvSpPr>
            <a:spLocks noGrp="1"/>
          </p:cNvSpPr>
          <p:nvPr>
            <p:ph idx="1"/>
          </p:nvPr>
        </p:nvSpPr>
        <p:spPr>
          <a:xfrm>
            <a:off x="838199" y="1825625"/>
            <a:ext cx="10515599" cy="995634"/>
          </a:xfrm>
        </p:spPr>
        <p:txBody>
          <a:bodyPr numCol="2">
            <a:noAutofit/>
          </a:bodyPr>
          <a:lstStyle/>
          <a:p>
            <a:r>
              <a:rPr lang="en-US" dirty="0"/>
              <a:t>Human vs. machine</a:t>
            </a:r>
          </a:p>
          <a:p>
            <a:r>
              <a:rPr lang="en-US" dirty="0"/>
              <a:t>Pride vs. growth</a:t>
            </a:r>
          </a:p>
          <a:p>
            <a:r>
              <a:rPr lang="en-US" dirty="0"/>
              <a:t>Subjugation and oppression</a:t>
            </a:r>
          </a:p>
          <a:p>
            <a:endParaRPr lang="en-US" dirty="0"/>
          </a:p>
        </p:txBody>
      </p:sp>
      <p:pic>
        <p:nvPicPr>
          <p:cNvPr id="1032" name="Picture 8" descr="John Henry statue in front of old railroad tunnel">
            <a:extLst>
              <a:ext uri="{FF2B5EF4-FFF2-40B4-BE49-F238E27FC236}">
                <a16:creationId xmlns:a16="http://schemas.microsoft.com/office/drawing/2014/main" id="{F7CF463F-D5C6-3CC1-F1FA-A0473076B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398" y="3105150"/>
            <a:ext cx="960120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062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AA43A-B0D4-70AE-F3AC-60EF77D3AE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2DBD18-DD6C-DD2B-87F0-CCD7AF57FEBF}"/>
              </a:ext>
            </a:extLst>
          </p:cNvPr>
          <p:cNvSpPr>
            <a:spLocks noGrp="1"/>
          </p:cNvSpPr>
          <p:nvPr>
            <p:ph type="title"/>
          </p:nvPr>
        </p:nvSpPr>
        <p:spPr/>
        <p:txBody>
          <a:bodyPr/>
          <a:lstStyle/>
          <a:p>
            <a:r>
              <a:rPr lang="en-US" dirty="0"/>
              <a:t>1. The Legend of John Henry</a:t>
            </a:r>
          </a:p>
        </p:txBody>
      </p:sp>
      <p:sp>
        <p:nvSpPr>
          <p:cNvPr id="3" name="Content Placeholder 2">
            <a:extLst>
              <a:ext uri="{FF2B5EF4-FFF2-40B4-BE49-F238E27FC236}">
                <a16:creationId xmlns:a16="http://schemas.microsoft.com/office/drawing/2014/main" id="{58EAAC82-A89F-FA78-A8C2-CA2F3BF0919F}"/>
              </a:ext>
            </a:extLst>
          </p:cNvPr>
          <p:cNvSpPr>
            <a:spLocks noGrp="1"/>
          </p:cNvSpPr>
          <p:nvPr>
            <p:ph idx="1"/>
          </p:nvPr>
        </p:nvSpPr>
        <p:spPr>
          <a:xfrm>
            <a:off x="838199" y="1825625"/>
            <a:ext cx="10515599" cy="995634"/>
          </a:xfrm>
        </p:spPr>
        <p:txBody>
          <a:bodyPr numCol="2">
            <a:noAutofit/>
          </a:bodyPr>
          <a:lstStyle/>
          <a:p>
            <a:r>
              <a:rPr lang="en-US" dirty="0"/>
              <a:t>Human vs. machine</a:t>
            </a:r>
          </a:p>
          <a:p>
            <a:r>
              <a:rPr lang="en-US" dirty="0"/>
              <a:t>Pride vs. growth</a:t>
            </a:r>
          </a:p>
          <a:p>
            <a:r>
              <a:rPr lang="en-US" dirty="0"/>
              <a:t>Subjugation and oppression</a:t>
            </a:r>
          </a:p>
          <a:p>
            <a:r>
              <a:rPr lang="en-US" dirty="0"/>
              <a:t>What is a human? </a:t>
            </a:r>
          </a:p>
        </p:txBody>
      </p:sp>
      <p:pic>
        <p:nvPicPr>
          <p:cNvPr id="1032" name="Picture 8" descr="John Henry statue in front of old railroad tunnel">
            <a:extLst>
              <a:ext uri="{FF2B5EF4-FFF2-40B4-BE49-F238E27FC236}">
                <a16:creationId xmlns:a16="http://schemas.microsoft.com/office/drawing/2014/main" id="{09523774-FDEA-82D9-F1CA-DBB9A253E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398" y="3105150"/>
            <a:ext cx="960120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928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BAD5-7C36-CE97-157B-23E1FE4064BA}"/>
              </a:ext>
            </a:extLst>
          </p:cNvPr>
          <p:cNvSpPr>
            <a:spLocks noGrp="1"/>
          </p:cNvSpPr>
          <p:nvPr>
            <p:ph type="title"/>
          </p:nvPr>
        </p:nvSpPr>
        <p:spPr/>
        <p:txBody>
          <a:bodyPr/>
          <a:lstStyle/>
          <a:p>
            <a:r>
              <a:rPr lang="en-US" dirty="0"/>
              <a:t>2. Literature Review</a:t>
            </a:r>
          </a:p>
        </p:txBody>
      </p:sp>
      <p:sp>
        <p:nvSpPr>
          <p:cNvPr id="3" name="Content Placeholder 2">
            <a:extLst>
              <a:ext uri="{FF2B5EF4-FFF2-40B4-BE49-F238E27FC236}">
                <a16:creationId xmlns:a16="http://schemas.microsoft.com/office/drawing/2014/main" id="{AC5EAF4C-A053-856F-69C9-6867E833456C}"/>
              </a:ext>
            </a:extLst>
          </p:cNvPr>
          <p:cNvSpPr>
            <a:spLocks noGrp="1"/>
          </p:cNvSpPr>
          <p:nvPr>
            <p:ph idx="1"/>
          </p:nvPr>
        </p:nvSpPr>
        <p:spPr/>
        <p:txBody>
          <a:bodyPr/>
          <a:lstStyle/>
          <a:p>
            <a:r>
              <a:rPr lang="en-US" dirty="0">
                <a:hlinkClick r:id="rId3"/>
              </a:rPr>
              <a:t>Bastani et al. (2024)</a:t>
            </a:r>
            <a:endParaRPr lang="en-US" dirty="0"/>
          </a:p>
          <a:p>
            <a:pPr lvl="1"/>
            <a:r>
              <a:rPr lang="en-US" dirty="0"/>
              <a:t>Experimental design of ChatGPT, ChatGPT tutor, and no assistance</a:t>
            </a:r>
          </a:p>
          <a:p>
            <a:pPr lvl="1"/>
            <a:endParaRPr lang="en-US" dirty="0"/>
          </a:p>
        </p:txBody>
      </p:sp>
      <p:pic>
        <p:nvPicPr>
          <p:cNvPr id="5" name="Picture 4">
            <a:extLst>
              <a:ext uri="{FF2B5EF4-FFF2-40B4-BE49-F238E27FC236}">
                <a16:creationId xmlns:a16="http://schemas.microsoft.com/office/drawing/2014/main" id="{3CB5046A-3EDD-1B37-84E0-A310B1FB0114}"/>
              </a:ext>
            </a:extLst>
          </p:cNvPr>
          <p:cNvPicPr>
            <a:picLocks noChangeAspect="1"/>
          </p:cNvPicPr>
          <p:nvPr/>
        </p:nvPicPr>
        <p:blipFill>
          <a:blip r:embed="rId4"/>
          <a:stretch>
            <a:fillRect/>
          </a:stretch>
        </p:blipFill>
        <p:spPr>
          <a:xfrm>
            <a:off x="3312636" y="2787469"/>
            <a:ext cx="5566727" cy="4070531"/>
          </a:xfrm>
          <a:prstGeom prst="rect">
            <a:avLst/>
          </a:prstGeom>
        </p:spPr>
      </p:pic>
    </p:spTree>
    <p:extLst>
      <p:ext uri="{BB962C8B-B14F-4D97-AF65-F5344CB8AC3E}">
        <p14:creationId xmlns:p14="http://schemas.microsoft.com/office/powerpoint/2010/main" val="3764112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1BFFB-529E-80D4-9FD3-DB1031028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7ACADE-96EE-57CF-F151-A64BFC9CC8F6}"/>
              </a:ext>
            </a:extLst>
          </p:cNvPr>
          <p:cNvSpPr>
            <a:spLocks noGrp="1"/>
          </p:cNvSpPr>
          <p:nvPr>
            <p:ph type="title"/>
          </p:nvPr>
        </p:nvSpPr>
        <p:spPr/>
        <p:txBody>
          <a:bodyPr/>
          <a:lstStyle/>
          <a:p>
            <a:r>
              <a:rPr lang="en-US" dirty="0"/>
              <a:t>2. Literature Review</a:t>
            </a:r>
          </a:p>
        </p:txBody>
      </p:sp>
      <p:sp>
        <p:nvSpPr>
          <p:cNvPr id="3" name="Content Placeholder 2">
            <a:extLst>
              <a:ext uri="{FF2B5EF4-FFF2-40B4-BE49-F238E27FC236}">
                <a16:creationId xmlns:a16="http://schemas.microsoft.com/office/drawing/2014/main" id="{F3193034-B9FC-FDB9-9EEA-3FBD93F88AFA}"/>
              </a:ext>
            </a:extLst>
          </p:cNvPr>
          <p:cNvSpPr>
            <a:spLocks noGrp="1"/>
          </p:cNvSpPr>
          <p:nvPr>
            <p:ph idx="1"/>
          </p:nvPr>
        </p:nvSpPr>
        <p:spPr/>
        <p:txBody>
          <a:bodyPr/>
          <a:lstStyle/>
          <a:p>
            <a:r>
              <a:rPr lang="en-US" dirty="0" err="1">
                <a:hlinkClick r:id="rId3"/>
              </a:rPr>
              <a:t>Nie</a:t>
            </a:r>
            <a:r>
              <a:rPr lang="en-US" dirty="0">
                <a:hlinkClick r:id="rId3"/>
              </a:rPr>
              <a:t> et al. (2024)</a:t>
            </a:r>
            <a:endParaRPr lang="en-US" dirty="0"/>
          </a:p>
          <a:p>
            <a:pPr lvl="1"/>
            <a:r>
              <a:rPr lang="en-US" dirty="0"/>
              <a:t>5,831 students over 146 countries finds no significant improvement on exams; instead ChatGPT use decreases engagement</a:t>
            </a:r>
          </a:p>
          <a:p>
            <a:pPr lvl="1"/>
            <a:endParaRPr lang="en-US" dirty="0">
              <a:hlinkClick r:id="rId4"/>
            </a:endParaRPr>
          </a:p>
        </p:txBody>
      </p:sp>
      <p:pic>
        <p:nvPicPr>
          <p:cNvPr id="6" name="Picture 5">
            <a:extLst>
              <a:ext uri="{FF2B5EF4-FFF2-40B4-BE49-F238E27FC236}">
                <a16:creationId xmlns:a16="http://schemas.microsoft.com/office/drawing/2014/main" id="{55E14A01-48AC-396B-9FB2-D5F97ABA9FB5}"/>
              </a:ext>
            </a:extLst>
          </p:cNvPr>
          <p:cNvPicPr>
            <a:picLocks noChangeAspect="1"/>
          </p:cNvPicPr>
          <p:nvPr/>
        </p:nvPicPr>
        <p:blipFill>
          <a:blip r:embed="rId5"/>
          <a:stretch>
            <a:fillRect/>
          </a:stretch>
        </p:blipFill>
        <p:spPr>
          <a:xfrm>
            <a:off x="0" y="3155760"/>
            <a:ext cx="6178868" cy="3702240"/>
          </a:xfrm>
          <a:prstGeom prst="rect">
            <a:avLst/>
          </a:prstGeom>
        </p:spPr>
      </p:pic>
      <p:pic>
        <p:nvPicPr>
          <p:cNvPr id="8" name="Picture 7">
            <a:extLst>
              <a:ext uri="{FF2B5EF4-FFF2-40B4-BE49-F238E27FC236}">
                <a16:creationId xmlns:a16="http://schemas.microsoft.com/office/drawing/2014/main" id="{3449D6B0-FB19-129D-54BB-23E134192B5C}"/>
              </a:ext>
            </a:extLst>
          </p:cNvPr>
          <p:cNvPicPr>
            <a:picLocks noChangeAspect="1"/>
          </p:cNvPicPr>
          <p:nvPr/>
        </p:nvPicPr>
        <p:blipFill>
          <a:blip r:embed="rId6"/>
          <a:stretch>
            <a:fillRect/>
          </a:stretch>
        </p:blipFill>
        <p:spPr>
          <a:xfrm>
            <a:off x="6095687" y="3764547"/>
            <a:ext cx="6096313" cy="2940201"/>
          </a:xfrm>
          <a:prstGeom prst="rect">
            <a:avLst/>
          </a:prstGeom>
        </p:spPr>
      </p:pic>
    </p:spTree>
    <p:extLst>
      <p:ext uri="{BB962C8B-B14F-4D97-AF65-F5344CB8AC3E}">
        <p14:creationId xmlns:p14="http://schemas.microsoft.com/office/powerpoint/2010/main" val="2414618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90E49-BEAE-38D3-CE09-9CCFC10E1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67279-1520-13A9-B16C-93CFEEF9B728}"/>
              </a:ext>
            </a:extLst>
          </p:cNvPr>
          <p:cNvSpPr>
            <a:spLocks noGrp="1"/>
          </p:cNvSpPr>
          <p:nvPr>
            <p:ph type="title"/>
          </p:nvPr>
        </p:nvSpPr>
        <p:spPr/>
        <p:txBody>
          <a:bodyPr/>
          <a:lstStyle/>
          <a:p>
            <a:r>
              <a:rPr lang="en-US" dirty="0"/>
              <a:t>2. Literature Review</a:t>
            </a:r>
          </a:p>
        </p:txBody>
      </p:sp>
      <p:sp>
        <p:nvSpPr>
          <p:cNvPr id="3" name="Content Placeholder 2">
            <a:extLst>
              <a:ext uri="{FF2B5EF4-FFF2-40B4-BE49-F238E27FC236}">
                <a16:creationId xmlns:a16="http://schemas.microsoft.com/office/drawing/2014/main" id="{C5197509-3564-24D5-35B8-CC393EC488C8}"/>
              </a:ext>
            </a:extLst>
          </p:cNvPr>
          <p:cNvSpPr>
            <a:spLocks noGrp="1"/>
          </p:cNvSpPr>
          <p:nvPr>
            <p:ph idx="1"/>
          </p:nvPr>
        </p:nvSpPr>
        <p:spPr>
          <a:xfrm>
            <a:off x="838200" y="1825624"/>
            <a:ext cx="5257800" cy="5032375"/>
          </a:xfrm>
        </p:spPr>
        <p:txBody>
          <a:bodyPr/>
          <a:lstStyle/>
          <a:p>
            <a:r>
              <a:rPr lang="en-US" dirty="0">
                <a:hlinkClick r:id="rId3"/>
              </a:rPr>
              <a:t>Lehmann et al. (2024)</a:t>
            </a:r>
            <a:endParaRPr lang="en-US" dirty="0"/>
          </a:p>
          <a:p>
            <a:pPr lvl="1"/>
            <a:r>
              <a:rPr lang="en-US" dirty="0"/>
              <a:t>Observational data &amp; experimental studies find</a:t>
            </a:r>
          </a:p>
          <a:p>
            <a:pPr lvl="2"/>
            <a:r>
              <a:rPr lang="en-US" sz="2400" dirty="0"/>
              <a:t>Improved learning for explanations</a:t>
            </a:r>
          </a:p>
          <a:p>
            <a:pPr lvl="2"/>
            <a:r>
              <a:rPr lang="en-US" sz="2400" dirty="0"/>
              <a:t>Decreased learning for solutions</a:t>
            </a:r>
          </a:p>
          <a:p>
            <a:pPr lvl="2"/>
            <a:r>
              <a:rPr lang="en-US" sz="2400" dirty="0"/>
              <a:t>Overestimate learning</a:t>
            </a:r>
          </a:p>
        </p:txBody>
      </p:sp>
      <p:pic>
        <p:nvPicPr>
          <p:cNvPr id="5" name="Picture 4">
            <a:extLst>
              <a:ext uri="{FF2B5EF4-FFF2-40B4-BE49-F238E27FC236}">
                <a16:creationId xmlns:a16="http://schemas.microsoft.com/office/drawing/2014/main" id="{FC0A3042-B8D2-5BB4-18AB-DFD7A6544B10}"/>
              </a:ext>
            </a:extLst>
          </p:cNvPr>
          <p:cNvPicPr>
            <a:picLocks noChangeAspect="1"/>
          </p:cNvPicPr>
          <p:nvPr/>
        </p:nvPicPr>
        <p:blipFill>
          <a:blip r:embed="rId4"/>
          <a:stretch>
            <a:fillRect/>
          </a:stretch>
        </p:blipFill>
        <p:spPr>
          <a:xfrm>
            <a:off x="5933369" y="2776655"/>
            <a:ext cx="6258632" cy="4081346"/>
          </a:xfrm>
          <a:prstGeom prst="rect">
            <a:avLst/>
          </a:prstGeom>
        </p:spPr>
      </p:pic>
    </p:spTree>
    <p:extLst>
      <p:ext uri="{BB962C8B-B14F-4D97-AF65-F5344CB8AC3E}">
        <p14:creationId xmlns:p14="http://schemas.microsoft.com/office/powerpoint/2010/main" val="2423148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5EA50-1B7D-1054-AE49-80AC9A58AA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FF70A6-8707-4993-C06C-C7786F27B6AE}"/>
              </a:ext>
            </a:extLst>
          </p:cNvPr>
          <p:cNvSpPr>
            <a:spLocks noGrp="1"/>
          </p:cNvSpPr>
          <p:nvPr>
            <p:ph type="title"/>
          </p:nvPr>
        </p:nvSpPr>
        <p:spPr/>
        <p:txBody>
          <a:bodyPr/>
          <a:lstStyle/>
          <a:p>
            <a:r>
              <a:rPr lang="en-US" dirty="0"/>
              <a:t>2. Literature Review</a:t>
            </a:r>
          </a:p>
        </p:txBody>
      </p:sp>
      <p:sp>
        <p:nvSpPr>
          <p:cNvPr id="3" name="Content Placeholder 2">
            <a:extLst>
              <a:ext uri="{FF2B5EF4-FFF2-40B4-BE49-F238E27FC236}">
                <a16:creationId xmlns:a16="http://schemas.microsoft.com/office/drawing/2014/main" id="{18A100F7-1F85-1E2E-8F77-145FF84AC032}"/>
              </a:ext>
            </a:extLst>
          </p:cNvPr>
          <p:cNvSpPr>
            <a:spLocks noGrp="1"/>
          </p:cNvSpPr>
          <p:nvPr>
            <p:ph idx="1"/>
          </p:nvPr>
        </p:nvSpPr>
        <p:spPr>
          <a:xfrm>
            <a:off x="838200" y="1825625"/>
            <a:ext cx="5038493" cy="4351338"/>
          </a:xfrm>
        </p:spPr>
        <p:txBody>
          <a:bodyPr/>
          <a:lstStyle/>
          <a:p>
            <a:r>
              <a:rPr lang="en-US" dirty="0">
                <a:hlinkClick r:id="rId3"/>
              </a:rPr>
              <a:t>Weeks et al. (2024)</a:t>
            </a:r>
            <a:endParaRPr lang="en-US" dirty="0"/>
          </a:p>
          <a:p>
            <a:pPr lvl="1"/>
            <a:r>
              <a:rPr lang="en-US" dirty="0" err="1"/>
              <a:t>GenAI</a:t>
            </a:r>
            <a:r>
              <a:rPr lang="en-US" dirty="0"/>
              <a:t> decreases exam performance</a:t>
            </a:r>
          </a:p>
          <a:p>
            <a:pPr lvl="1"/>
            <a:r>
              <a:rPr lang="en-US" dirty="0"/>
              <a:t>More pronounced for high performing students</a:t>
            </a:r>
          </a:p>
          <a:p>
            <a:pPr lvl="1"/>
            <a:endParaRPr lang="en-US" dirty="0">
              <a:hlinkClick r:id="rId4"/>
            </a:endParaRPr>
          </a:p>
        </p:txBody>
      </p:sp>
      <p:pic>
        <p:nvPicPr>
          <p:cNvPr id="5" name="Picture 4">
            <a:extLst>
              <a:ext uri="{FF2B5EF4-FFF2-40B4-BE49-F238E27FC236}">
                <a16:creationId xmlns:a16="http://schemas.microsoft.com/office/drawing/2014/main" id="{0DD66073-7CA9-5CC8-DE8F-22696B02B916}"/>
              </a:ext>
            </a:extLst>
          </p:cNvPr>
          <p:cNvPicPr>
            <a:picLocks noChangeAspect="1"/>
          </p:cNvPicPr>
          <p:nvPr/>
        </p:nvPicPr>
        <p:blipFill>
          <a:blip r:embed="rId5"/>
          <a:stretch>
            <a:fillRect/>
          </a:stretch>
        </p:blipFill>
        <p:spPr>
          <a:xfrm>
            <a:off x="6096000" y="1973672"/>
            <a:ext cx="6064562" cy="4845299"/>
          </a:xfrm>
          <a:prstGeom prst="rect">
            <a:avLst/>
          </a:prstGeom>
        </p:spPr>
      </p:pic>
    </p:spTree>
    <p:extLst>
      <p:ext uri="{BB962C8B-B14F-4D97-AF65-F5344CB8AC3E}">
        <p14:creationId xmlns:p14="http://schemas.microsoft.com/office/powerpoint/2010/main" val="2401844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0EE78-83E6-2023-48FB-6A733FC325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570E8C-2E83-94FD-8FC6-DED5B76719B9}"/>
              </a:ext>
            </a:extLst>
          </p:cNvPr>
          <p:cNvSpPr>
            <a:spLocks noGrp="1"/>
          </p:cNvSpPr>
          <p:nvPr>
            <p:ph type="title"/>
          </p:nvPr>
        </p:nvSpPr>
        <p:spPr/>
        <p:txBody>
          <a:bodyPr/>
          <a:lstStyle/>
          <a:p>
            <a:r>
              <a:rPr lang="en-US" dirty="0"/>
              <a:t>2. Literature Review</a:t>
            </a:r>
          </a:p>
        </p:txBody>
      </p:sp>
      <p:sp>
        <p:nvSpPr>
          <p:cNvPr id="3" name="Content Placeholder 2">
            <a:extLst>
              <a:ext uri="{FF2B5EF4-FFF2-40B4-BE49-F238E27FC236}">
                <a16:creationId xmlns:a16="http://schemas.microsoft.com/office/drawing/2014/main" id="{F35ECCB2-B45D-EBB9-FD7F-577E5E19FD3C}"/>
              </a:ext>
            </a:extLst>
          </p:cNvPr>
          <p:cNvSpPr>
            <a:spLocks noGrp="1"/>
          </p:cNvSpPr>
          <p:nvPr>
            <p:ph idx="1"/>
          </p:nvPr>
        </p:nvSpPr>
        <p:spPr>
          <a:xfrm>
            <a:off x="838200" y="1825625"/>
            <a:ext cx="10515600" cy="4351338"/>
          </a:xfrm>
        </p:spPr>
        <p:txBody>
          <a:bodyPr/>
          <a:lstStyle/>
          <a:p>
            <a:r>
              <a:rPr lang="en-US" dirty="0">
                <a:hlinkClick r:id="rId3"/>
              </a:rPr>
              <a:t>Wang et al. (2024)</a:t>
            </a:r>
            <a:endParaRPr lang="en-US" dirty="0"/>
          </a:p>
          <a:p>
            <a:pPr lvl="1"/>
            <a:r>
              <a:rPr lang="en-US" dirty="0"/>
              <a:t>Students using </a:t>
            </a:r>
            <a:r>
              <a:rPr lang="en-US" dirty="0" err="1"/>
              <a:t>GenAI</a:t>
            </a:r>
            <a:r>
              <a:rPr lang="en-US" dirty="0"/>
              <a:t> is to save time and generate solutions</a:t>
            </a:r>
          </a:p>
          <a:p>
            <a:pPr lvl="1"/>
            <a:endParaRPr lang="en-US" dirty="0">
              <a:hlinkClick r:id="rId4"/>
            </a:endParaRPr>
          </a:p>
        </p:txBody>
      </p:sp>
      <p:pic>
        <p:nvPicPr>
          <p:cNvPr id="6" name="Picture 5">
            <a:extLst>
              <a:ext uri="{FF2B5EF4-FFF2-40B4-BE49-F238E27FC236}">
                <a16:creationId xmlns:a16="http://schemas.microsoft.com/office/drawing/2014/main" id="{AC6E33DD-C333-E3C1-4947-58D4EDC8351C}"/>
              </a:ext>
            </a:extLst>
          </p:cNvPr>
          <p:cNvPicPr>
            <a:picLocks noChangeAspect="1"/>
          </p:cNvPicPr>
          <p:nvPr/>
        </p:nvPicPr>
        <p:blipFill>
          <a:blip r:embed="rId5"/>
          <a:stretch>
            <a:fillRect/>
          </a:stretch>
        </p:blipFill>
        <p:spPr>
          <a:xfrm>
            <a:off x="2888240" y="2832410"/>
            <a:ext cx="6415519" cy="4025590"/>
          </a:xfrm>
          <a:prstGeom prst="rect">
            <a:avLst/>
          </a:prstGeom>
        </p:spPr>
      </p:pic>
    </p:spTree>
    <p:extLst>
      <p:ext uri="{BB962C8B-B14F-4D97-AF65-F5344CB8AC3E}">
        <p14:creationId xmlns:p14="http://schemas.microsoft.com/office/powerpoint/2010/main" val="1542751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371</TotalTime>
  <Words>3324</Words>
  <Application>Microsoft Office PowerPoint</Application>
  <PresentationFormat>Widescreen</PresentationFormat>
  <Paragraphs>317</Paragraphs>
  <Slides>29</Slides>
  <Notes>25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Aptos</vt:lpstr>
      <vt:lpstr>Aptos Display</vt:lpstr>
      <vt:lpstr>Arial</vt:lpstr>
      <vt:lpstr>Garamond</vt:lpstr>
      <vt:lpstr>Helvetica</vt:lpstr>
      <vt:lpstr>Office Theme</vt:lpstr>
      <vt:lpstr>What is the Goal:  John Henry, the Machine, or something else?</vt:lpstr>
      <vt:lpstr>Navigation</vt:lpstr>
      <vt:lpstr>1. The Legend of John Henry</vt:lpstr>
      <vt:lpstr>1. The Legend of John Henry</vt:lpstr>
      <vt:lpstr>2. Literature Review</vt:lpstr>
      <vt:lpstr>2. Literature Review</vt:lpstr>
      <vt:lpstr>2. Literature Review</vt:lpstr>
      <vt:lpstr>2. Literature Review</vt:lpstr>
      <vt:lpstr>2. Literature Review</vt:lpstr>
      <vt:lpstr>2. Literature Review</vt:lpstr>
      <vt:lpstr>2. Literature Review</vt:lpstr>
      <vt:lpstr>3. Analogy – The Calculator</vt:lpstr>
      <vt:lpstr>3. Analogy – The Calculator</vt:lpstr>
      <vt:lpstr>3. Analogy – The Calculator</vt:lpstr>
      <vt:lpstr>4. How to Outsmart GenAI</vt:lpstr>
      <vt:lpstr>4. How to Outsmart GenAI</vt:lpstr>
      <vt:lpstr>4. How to Outsmart GenAI</vt:lpstr>
      <vt:lpstr>4. How to Outsmart GenAI</vt:lpstr>
      <vt:lpstr>4. How to Outsmart GenAI</vt:lpstr>
      <vt:lpstr>4. How to Outsmart GenAI</vt:lpstr>
      <vt:lpstr>4. How to Outsmart GenAI</vt:lpstr>
      <vt:lpstr>4. How to Outsmart GenAI</vt:lpstr>
      <vt:lpstr>4. How to Outsmart GenAI</vt:lpstr>
      <vt:lpstr>4. How to Outsmart GenAI</vt:lpstr>
      <vt:lpstr>4. How to Outsmart GenAI</vt:lpstr>
      <vt:lpstr>4. How to Outsmart GenAI</vt:lpstr>
      <vt:lpstr>5. Utilizing GenAI as a Tutor</vt:lpstr>
      <vt:lpstr>5. Utilizing GenAI as a Tutor</vt:lpstr>
      <vt:lpstr>Questions</vt:lpstr>
    </vt:vector>
  </TitlesOfParts>
  <Company>Jacksonville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Benjamin Gross</dc:creator>
  <cp:lastModifiedBy>Benjamin Gross</cp:lastModifiedBy>
  <cp:revision>5</cp:revision>
  <dcterms:created xsi:type="dcterms:W3CDTF">2025-02-10T23:42:33Z</dcterms:created>
  <dcterms:modified xsi:type="dcterms:W3CDTF">2025-02-11T05:53:53Z</dcterms:modified>
</cp:coreProperties>
</file>