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402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8288000" cy="10287000"/>
  <p:notesSz cx="6858000" cy="9144000"/>
  <p:embeddedFontLst>
    <p:embeddedFont>
      <p:font typeface="Century Gothic" panose="020B0502020202020204" pitchFamily="34" charset="0"/>
      <p:regular r:id="rId30"/>
      <p:bold r:id="rId31"/>
      <p:italic r:id="rId32"/>
      <p:boldItalic r:id="rId33"/>
    </p:embeddedFont>
    <p:embeddedFont>
      <p:font typeface="Now" panose="020B0604020202020204" charset="0"/>
      <p:regular r:id="rId34"/>
    </p:embeddedFont>
    <p:embeddedFont>
      <p:font typeface="Now Bold" panose="020B0604020202020204" charset="0"/>
      <p:regular r:id="rId35"/>
    </p:embeddedFont>
    <p:embeddedFont>
      <p:font typeface="Open Sans" panose="020B0606030504020204" pitchFamily="2" charset="0"/>
      <p:regular r:id="rId36"/>
      <p:bold r:id="rId37"/>
    </p:embeddedFont>
    <p:embeddedFont>
      <p:font typeface="Open Sans Bold" panose="020B0806030504020204" pitchFamily="34" charset="0"/>
      <p:regular r:id="rId38"/>
      <p:bold r:id="rId39"/>
    </p:embeddedFont>
    <p:embeddedFont>
      <p:font typeface="Roca One Heavy" panose="020B0604020202020204" charset="0"/>
      <p:regular r:id="rId40"/>
    </p:embeddedFont>
    <p:embeddedFont>
      <p:font typeface="TT Rounds Condensed" panose="020B0604020202020204" charset="0"/>
      <p:regular r:id="rId41"/>
    </p:embeddedFont>
    <p:embeddedFont>
      <p:font typeface="TT Rounds Condensed Bold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20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77077" autoAdjust="0"/>
  </p:normalViewPr>
  <p:slideViewPr>
    <p:cSldViewPr>
      <p:cViewPr varScale="1">
        <p:scale>
          <a:sx n="63" d="100"/>
          <a:sy n="63" d="100"/>
        </p:scale>
        <p:origin x="81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03.09.2024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rlot.org/merlot/index.htm" TargetMode="External"/><Relationship Id="rId7" Type="http://schemas.openxmlformats.org/officeDocument/2006/relationships/hyperlink" Target="https://www.metmuseum.org/art/metpublications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open.umn.edu/opentextbooks" TargetMode="External"/><Relationship Id="rId5" Type="http://schemas.openxmlformats.org/officeDocument/2006/relationships/hyperlink" Target="https://openstax.org/subjects" TargetMode="External"/><Relationship Id="rId4" Type="http://schemas.openxmlformats.org/officeDocument/2006/relationships/hyperlink" Target="https://www.saylor.org/books/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>
                <a:hlinkClick r:id="rId3"/>
              </a:rPr>
              <a:t>https://www.merlot.org/merlot/index.htm</a:t>
            </a:r>
            <a:endParaRPr lang="en-US" dirty="0"/>
          </a:p>
          <a:p>
            <a:r>
              <a:rPr lang="en-US" dirty="0">
                <a:hlinkClick r:id="rId4"/>
              </a:rPr>
              <a:t>https://www.saylor.org/books/</a:t>
            </a:r>
            <a:endParaRPr lang="en-US" dirty="0"/>
          </a:p>
          <a:p>
            <a:r>
              <a:rPr lang="en-US" dirty="0">
                <a:hlinkClick r:id="rId5"/>
              </a:rPr>
              <a:t>https://openstax.org/subjects</a:t>
            </a:r>
            <a:endParaRPr lang="en-US" dirty="0"/>
          </a:p>
          <a:p>
            <a:r>
              <a:rPr lang="en-US" dirty="0">
                <a:hlinkClick r:id="rId6"/>
              </a:rPr>
              <a:t>https://open.umn.edu/opentextbooks</a:t>
            </a:r>
            <a:endParaRPr lang="en-US" dirty="0"/>
          </a:p>
          <a:p>
            <a:r>
              <a:rPr lang="en-US" dirty="0">
                <a:hlinkClick r:id="rId7"/>
              </a:rPr>
              <a:t>https://www.metmuseum.org/art/metpublications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  <a:p>
            <a:r>
              <a:rPr lang="en-US" b="1" dirty="0"/>
              <a:t>https://jsu-my.sharepoint.com/:p:/g/personal/msciuchetti_jsu_edu/EXHAXd1MhHJBt3ymiGipz-wBYVT39hJK5d9jC0o0peQQ2g?e=Y8Ri6q</a:t>
            </a:r>
          </a:p>
          <a:p>
            <a:endParaRPr lang="en-US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785288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3483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https://oertx.highered.texas.gov/courseware/24, https://certificate.mioer.org/, https://oerpolicy.eu/wp-content/uploads/sites/4/2017/07/Open-Education-Handbook.pdf, https://openpraxis.org/articles/10.5944/openpraxis.13.3.265, https://unesdoc.unesco.org/ark:/48223/pf0000215804, https://hnresearch.lonestar.edu/c.php?g=1206846&amp;p=10110931, https://sites.google.com/northcarolina.edu/theoerimplementationcollection/home/oer-implementation-collection-modules/module-1-what-are-open-educational-resources.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3277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82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ibguides.jsu.edu/oer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stax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hyperlink" Target="http://guides.lib.jjay.cuny.edu/zerocost" TargetMode="External"/><Relationship Id="rId4" Type="http://schemas.openxmlformats.org/officeDocument/2006/relationships/hyperlink" Target="https://open.umn.edu/opentextbooks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01125" y="5945674"/>
            <a:ext cx="4129404" cy="3742272"/>
          </a:xfrm>
          <a:custGeom>
            <a:avLst/>
            <a:gdLst/>
            <a:ahLst/>
            <a:cxnLst/>
            <a:rect l="l" t="t" r="r" b="b"/>
            <a:pathLst>
              <a:path w="4129404" h="3742272">
                <a:moveTo>
                  <a:pt x="0" y="0"/>
                </a:moveTo>
                <a:lnTo>
                  <a:pt x="4129404" y="0"/>
                </a:lnTo>
                <a:lnTo>
                  <a:pt x="4129404" y="3742272"/>
                </a:lnTo>
                <a:lnTo>
                  <a:pt x="0" y="37422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350047" y="2536340"/>
            <a:ext cx="3658709" cy="1234814"/>
          </a:xfrm>
          <a:custGeom>
            <a:avLst/>
            <a:gdLst/>
            <a:ahLst/>
            <a:cxnLst/>
            <a:rect l="l" t="t" r="r" b="b"/>
            <a:pathLst>
              <a:path w="3658709" h="1234814">
                <a:moveTo>
                  <a:pt x="0" y="0"/>
                </a:moveTo>
                <a:lnTo>
                  <a:pt x="3658709" y="0"/>
                </a:lnTo>
                <a:lnTo>
                  <a:pt x="3658709" y="1234815"/>
                </a:lnTo>
                <a:lnTo>
                  <a:pt x="0" y="12348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65651">
            <a:off x="1081309" y="4039233"/>
            <a:ext cx="2818696" cy="3539458"/>
          </a:xfrm>
          <a:custGeom>
            <a:avLst/>
            <a:gdLst/>
            <a:ahLst/>
            <a:cxnLst/>
            <a:rect l="l" t="t" r="r" b="b"/>
            <a:pathLst>
              <a:path w="2818696" h="3539458">
                <a:moveTo>
                  <a:pt x="0" y="0"/>
                </a:moveTo>
                <a:lnTo>
                  <a:pt x="2818696" y="0"/>
                </a:lnTo>
                <a:lnTo>
                  <a:pt x="2818696" y="3539459"/>
                </a:lnTo>
                <a:lnTo>
                  <a:pt x="0" y="35394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 rot="-108622">
            <a:off x="2538147" y="1397401"/>
            <a:ext cx="13209430" cy="7420214"/>
            <a:chOff x="0" y="0"/>
            <a:chExt cx="3479027" cy="19542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79027" cy="1954295"/>
            </a:xfrm>
            <a:custGeom>
              <a:avLst/>
              <a:gdLst/>
              <a:ahLst/>
              <a:cxnLst/>
              <a:rect l="l" t="t" r="r" b="b"/>
              <a:pathLst>
                <a:path w="3479027" h="1954295">
                  <a:moveTo>
                    <a:pt x="7619" y="0"/>
                  </a:moveTo>
                  <a:lnTo>
                    <a:pt x="3471407" y="0"/>
                  </a:lnTo>
                  <a:cubicBezTo>
                    <a:pt x="3473428" y="0"/>
                    <a:pt x="3475366" y="803"/>
                    <a:pt x="3476795" y="2232"/>
                  </a:cubicBezTo>
                  <a:cubicBezTo>
                    <a:pt x="3478224" y="3660"/>
                    <a:pt x="3479027" y="5598"/>
                    <a:pt x="3479027" y="7619"/>
                  </a:cubicBezTo>
                  <a:lnTo>
                    <a:pt x="3479027" y="1946676"/>
                  </a:lnTo>
                  <a:cubicBezTo>
                    <a:pt x="3479027" y="1948696"/>
                    <a:pt x="3478224" y="1950634"/>
                    <a:pt x="3476795" y="1952063"/>
                  </a:cubicBezTo>
                  <a:cubicBezTo>
                    <a:pt x="3475366" y="1953492"/>
                    <a:pt x="3473428" y="1954295"/>
                    <a:pt x="3471407" y="1954295"/>
                  </a:cubicBezTo>
                  <a:lnTo>
                    <a:pt x="7619" y="1954295"/>
                  </a:lnTo>
                  <a:cubicBezTo>
                    <a:pt x="5598" y="1954295"/>
                    <a:pt x="3660" y="1953492"/>
                    <a:pt x="2232" y="1952063"/>
                  </a:cubicBezTo>
                  <a:cubicBezTo>
                    <a:pt x="803" y="1950634"/>
                    <a:pt x="0" y="1948696"/>
                    <a:pt x="0" y="1946676"/>
                  </a:cubicBezTo>
                  <a:lnTo>
                    <a:pt x="0" y="7619"/>
                  </a:lnTo>
                  <a:cubicBezTo>
                    <a:pt x="0" y="5598"/>
                    <a:pt x="803" y="3660"/>
                    <a:pt x="2232" y="2232"/>
                  </a:cubicBezTo>
                  <a:cubicBezTo>
                    <a:pt x="3660" y="803"/>
                    <a:pt x="5598" y="0"/>
                    <a:pt x="7619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8100"/>
              <a:ext cx="3479027" cy="19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216278">
            <a:off x="7299741" y="1005502"/>
            <a:ext cx="2927601" cy="755853"/>
          </a:xfrm>
          <a:custGeom>
            <a:avLst/>
            <a:gdLst/>
            <a:ahLst/>
            <a:cxnLst/>
            <a:rect l="l" t="t" r="r" b="b"/>
            <a:pathLst>
              <a:path w="2927601" h="755853">
                <a:moveTo>
                  <a:pt x="0" y="0"/>
                </a:moveTo>
                <a:lnTo>
                  <a:pt x="2927601" y="0"/>
                </a:lnTo>
                <a:lnTo>
                  <a:pt x="2927601" y="755854"/>
                </a:lnTo>
                <a:lnTo>
                  <a:pt x="0" y="7558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 rot="-124977">
            <a:off x="3251199" y="2141043"/>
            <a:ext cx="11734757" cy="2906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55"/>
              </a:lnSpc>
            </a:pPr>
            <a:r>
              <a:rPr lang="en-US" sz="7555" b="1">
                <a:solidFill>
                  <a:srgbClr val="07192C"/>
                </a:solidFill>
                <a:latin typeface="Roca One Heavy"/>
                <a:ea typeface="Roca One Heavy"/>
                <a:cs typeface="Roca One Heavy"/>
                <a:sym typeface="Roca One Heavy"/>
              </a:rPr>
              <a:t>OER: Getting Started with Open Educational Resources</a:t>
            </a:r>
          </a:p>
        </p:txBody>
      </p:sp>
      <p:sp>
        <p:nvSpPr>
          <p:cNvPr id="10" name="TextBox 10"/>
          <p:cNvSpPr txBox="1"/>
          <p:nvPr/>
        </p:nvSpPr>
        <p:spPr>
          <a:xfrm rot="-124977">
            <a:off x="3511362" y="5262338"/>
            <a:ext cx="11264239" cy="494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00"/>
              </a:lnSpc>
            </a:pPr>
            <a:r>
              <a:rPr lang="en-US" sz="3076">
                <a:solidFill>
                  <a:srgbClr val="07192C"/>
                </a:solidFill>
                <a:latin typeface="Now"/>
                <a:ea typeface="Now"/>
                <a:cs typeface="Now"/>
                <a:sym typeface="Now"/>
              </a:rPr>
              <a:t>Part of President Killingsworth's OER Initiative at Jax State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04596" y="6524344"/>
            <a:ext cx="12878808" cy="2002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399" b="1">
                <a:solidFill>
                  <a:srgbClr val="07192C"/>
                </a:solidFill>
                <a:latin typeface="Now Bold"/>
                <a:ea typeface="Now Bold"/>
                <a:cs typeface="Now Bold"/>
                <a:sym typeface="Now Bold"/>
              </a:rPr>
              <a:t>DR. MARK SCIUCHETTI, INTERIM SENIOR DIRECTOR OF HONORS AND SPECIAL PROGRAMS,</a:t>
            </a:r>
          </a:p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399" b="1">
                <a:solidFill>
                  <a:srgbClr val="07192C"/>
                </a:solidFill>
                <a:latin typeface="Now Bold"/>
                <a:ea typeface="Now Bold"/>
                <a:cs typeface="Now Bold"/>
                <a:sym typeface="Now Bold"/>
              </a:rPr>
              <a:t>ASSOCIATE PROFESSOR OF GEOGRAPHY</a:t>
            </a:r>
          </a:p>
          <a:p>
            <a:pPr algn="ctr">
              <a:lnSpc>
                <a:spcPts val="2639"/>
              </a:lnSpc>
              <a:spcBef>
                <a:spcPct val="0"/>
              </a:spcBef>
            </a:pPr>
            <a:endParaRPr lang="en-US" sz="2399" b="1">
              <a:solidFill>
                <a:srgbClr val="07192C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algn="ctr">
              <a:lnSpc>
                <a:spcPts val="2639"/>
              </a:lnSpc>
              <a:spcBef>
                <a:spcPct val="0"/>
              </a:spcBef>
            </a:pPr>
            <a:endParaRPr lang="en-US" sz="2399" b="1">
              <a:solidFill>
                <a:srgbClr val="07192C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399" b="1">
                <a:solidFill>
                  <a:srgbClr val="07192C"/>
                </a:solidFill>
                <a:latin typeface="Now Bold"/>
                <a:ea typeface="Now Bold"/>
                <a:cs typeface="Now Bold"/>
                <a:sym typeface="Now Bold"/>
              </a:rPr>
              <a:t>SEPTEMBER 3, 2024, 10:30 AM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1751319">
            <a:off x="-4261500" y="2872817"/>
            <a:ext cx="24034089" cy="1116179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EA433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421469" y="3715741"/>
            <a:ext cx="9445063" cy="2855518"/>
            <a:chOff x="0" y="0"/>
            <a:chExt cx="12593417" cy="3807357"/>
          </a:xfrm>
        </p:grpSpPr>
        <p:sp>
          <p:nvSpPr>
            <p:cNvPr id="5" name="TextBox 5"/>
            <p:cNvSpPr txBox="1"/>
            <p:nvPr/>
          </p:nvSpPr>
          <p:spPr>
            <a:xfrm>
              <a:off x="729995" y="3216595"/>
              <a:ext cx="11133427" cy="59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39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33350"/>
              <a:ext cx="12593417" cy="2465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999"/>
                </a:lnSpc>
              </a:pPr>
              <a:r>
                <a:rPr lang="en-US" sz="69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3. Finding and Evaluating OER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CC212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943782" y="1580514"/>
            <a:ext cx="6687186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</a:pPr>
            <a:r>
              <a:rPr lang="en-US" sz="8000" b="1">
                <a:solidFill>
                  <a:srgbClr val="FFFFFF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Types of OER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747721" y="3326431"/>
            <a:ext cx="8094668" cy="5622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5" lvl="1" indent="-431797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- Textbooks</a:t>
            </a:r>
          </a:p>
          <a:p>
            <a:pPr marL="863595" lvl="1" indent="-431797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- Full courses</a:t>
            </a:r>
          </a:p>
          <a:p>
            <a:pPr marL="863595" lvl="1" indent="-431797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- Modules</a:t>
            </a:r>
          </a:p>
          <a:p>
            <a:pPr marL="863595" lvl="1" indent="-431797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- Syllabi</a:t>
            </a:r>
          </a:p>
          <a:p>
            <a:pPr marL="863595" lvl="1" indent="-431797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- Lecture notes</a:t>
            </a:r>
          </a:p>
          <a:p>
            <a:pPr marL="863595" lvl="1" indent="-431797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- Assignments</a:t>
            </a:r>
          </a:p>
          <a:p>
            <a:pPr marL="863595" lvl="1" indent="-431797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- Tests and quizzes</a:t>
            </a:r>
          </a:p>
          <a:p>
            <a:pPr marL="863595" lvl="1" indent="-431797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- Audio, video, and multimedia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1430238"/>
            <a:ext cx="6898717" cy="6898717"/>
          </a:xfrm>
          <a:custGeom>
            <a:avLst/>
            <a:gdLst/>
            <a:ahLst/>
            <a:cxnLst/>
            <a:rect l="l" t="t" r="r" b="b"/>
            <a:pathLst>
              <a:path w="6898717" h="6898717">
                <a:moveTo>
                  <a:pt x="0" y="0"/>
                </a:moveTo>
                <a:lnTo>
                  <a:pt x="6898717" y="0"/>
                </a:lnTo>
                <a:lnTo>
                  <a:pt x="6898717" y="6898718"/>
                </a:lnTo>
                <a:lnTo>
                  <a:pt x="0" y="6898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99564" y="1456689"/>
            <a:ext cx="15088872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 spc="74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Finding OER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99564" y="3759589"/>
            <a:ext cx="8703539" cy="3508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3" lvl="1" indent="-431796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1. OER Repositories: OERTX, MERLOT, OpenStax, OER Commons</a:t>
            </a:r>
          </a:p>
          <a:p>
            <a:pPr marL="863593" lvl="1" indent="-431796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2. Institution-based platforms</a:t>
            </a:r>
          </a:p>
          <a:p>
            <a:pPr marL="863593" lvl="1" indent="-431796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3. OER libraries from publishers</a:t>
            </a:r>
          </a:p>
          <a:p>
            <a:pPr marL="863593" lvl="1" indent="-431796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4. Regional/national OER initiatives</a:t>
            </a:r>
          </a:p>
        </p:txBody>
      </p:sp>
      <p:sp>
        <p:nvSpPr>
          <p:cNvPr id="4" name="Freeform 4"/>
          <p:cNvSpPr/>
          <p:nvPr/>
        </p:nvSpPr>
        <p:spPr>
          <a:xfrm>
            <a:off x="10969520" y="3096449"/>
            <a:ext cx="5718916" cy="5718916"/>
          </a:xfrm>
          <a:custGeom>
            <a:avLst/>
            <a:gdLst/>
            <a:ahLst/>
            <a:cxnLst/>
            <a:rect l="l" t="t" r="r" b="b"/>
            <a:pathLst>
              <a:path w="5718916" h="5718916">
                <a:moveTo>
                  <a:pt x="0" y="0"/>
                </a:moveTo>
                <a:lnTo>
                  <a:pt x="5718916" y="0"/>
                </a:lnTo>
                <a:lnTo>
                  <a:pt x="5718916" y="5718916"/>
                </a:lnTo>
                <a:lnTo>
                  <a:pt x="0" y="57189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99564" y="1456689"/>
            <a:ext cx="15088872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 spc="74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Finding OER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FE7C7F-1306-99F2-B87C-381C497BB4D8}"/>
              </a:ext>
            </a:extLst>
          </p:cNvPr>
          <p:cNvSpPr txBox="1"/>
          <p:nvPr/>
        </p:nvSpPr>
        <p:spPr>
          <a:xfrm>
            <a:off x="609600" y="9563100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https://libguides.jsu.edu/oer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52D305-9269-3FA5-3AED-1FA11C5C2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0" y="354568"/>
            <a:ext cx="13792200" cy="912655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99564" y="1456689"/>
            <a:ext cx="15088872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 spc="74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Finding OER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56982" y="3238500"/>
            <a:ext cx="15774036" cy="6078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371600" lvl="2" indent="-457200" defTabSz="685800">
              <a:spcBef>
                <a:spcPts val="1500"/>
              </a:spcBef>
              <a:buClr>
                <a:srgbClr val="A5301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chemeClr val="bg1"/>
                </a:solidFill>
                <a:latin typeface="Calibri" panose="020F0502020204030204" pitchFamily="34" charset="0"/>
              </a:rPr>
              <a:t>OpenStax (Rice Univ.) </a:t>
            </a:r>
            <a:r>
              <a:rPr lang="en-US" altLang="en-US" sz="3200" dirty="0">
                <a:solidFill>
                  <a:schemeClr val="bg1"/>
                </a:solidFill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https://openstax.org</a:t>
            </a:r>
            <a:endParaRPr lang="en-US" alt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1371600" lvl="2" indent="-457200" defTabSz="685800">
              <a:spcBef>
                <a:spcPts val="1500"/>
              </a:spcBef>
              <a:buClr>
                <a:srgbClr val="A5301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chemeClr val="bg1"/>
                </a:solidFill>
                <a:latin typeface="Calibri" panose="020F0502020204030204" pitchFamily="34" charset="0"/>
              </a:rPr>
              <a:t>Open Textbook Library </a:t>
            </a:r>
            <a:r>
              <a:rPr lang="en-US" altLang="en-US" sz="3200" dirty="0">
                <a:solidFill>
                  <a:schemeClr val="bg1"/>
                </a:solidFill>
                <a:latin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https://open.umn.edu/opentextbooks</a:t>
            </a:r>
            <a:endParaRPr lang="en-US" alt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1371600" lvl="2" indent="-457200" defTabSz="685800">
              <a:spcBef>
                <a:spcPts val="1500"/>
              </a:spcBef>
              <a:buClr>
                <a:srgbClr val="A53010"/>
              </a:buClr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</a:rPr>
              <a:t>In OER Repositories, you can find complete courses, lectures, videos, lesson plans, books and textbooks and pictures.</a:t>
            </a:r>
          </a:p>
          <a:p>
            <a:pPr marL="1371600" lvl="2" indent="-457200" defTabSz="685800">
              <a:spcBef>
                <a:spcPts val="1500"/>
              </a:spcBef>
              <a:buClr>
                <a:srgbClr val="A53010"/>
              </a:buClr>
              <a:buFont typeface="Arial" panose="020B0604020202020204" pitchFamily="34" charset="0"/>
              <a:buChar char="•"/>
              <a:defRPr/>
            </a:pPr>
            <a:endParaRPr lang="en-US" altLang="en-US" sz="3200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marL="1371600" lvl="2" indent="-457200" defTabSz="685800">
              <a:spcBef>
                <a:spcPts val="1500"/>
              </a:spcBef>
              <a:buClr>
                <a:srgbClr val="A5301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rPr>
              <a:t>Some Universities have courses dedicated to using OER - </a:t>
            </a:r>
            <a:r>
              <a:rPr lang="en-US" altLang="en-US" sz="3200" u="sng" dirty="0">
                <a:solidFill>
                  <a:schemeClr val="bg1"/>
                </a:solidFill>
                <a:latin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“Zero-Cost Textbook Alternatives” </a:t>
            </a:r>
            <a:r>
              <a:rPr lang="en-US" altLang="en-US" sz="3200" dirty="0">
                <a:solidFill>
                  <a:schemeClr val="bg1"/>
                </a:solidFill>
                <a:latin typeface="Calibri" panose="020F0502020204030204" pitchFamily="34" charset="0"/>
              </a:rPr>
              <a:t>(</a:t>
            </a:r>
            <a:r>
              <a:rPr lang="en-US" altLang="en-US" sz="3200" dirty="0">
                <a:solidFill>
                  <a:schemeClr val="bg1"/>
                </a:solidFill>
                <a:latin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http://guides.lib.jjay.cuny.edu/zerocost</a:t>
            </a:r>
            <a:r>
              <a:rPr lang="en-US" altLang="en-US" sz="3200" dirty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</a:p>
          <a:p>
            <a:pPr marL="1371600" lvl="2" indent="-457200" defTabSz="685800">
              <a:spcBef>
                <a:spcPts val="1500"/>
              </a:spcBef>
              <a:buClr>
                <a:srgbClr val="A53010"/>
              </a:buClr>
              <a:buFont typeface="Arial" panose="020B0604020202020204" pitchFamily="34" charset="0"/>
              <a:buChar char="•"/>
              <a:defRPr/>
            </a:pPr>
            <a:endParaRPr lang="en-US" altLang="en-US" sz="3200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marL="1371600" lvl="2" indent="-457200" defTabSz="685800">
              <a:spcBef>
                <a:spcPts val="1500"/>
              </a:spcBef>
              <a:buClr>
                <a:srgbClr val="A5301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rPr>
              <a:t>Use Google: Click on “Settings” -&gt;”Advanced Search”-&gt; “Usage Rights”: Free to use, share or modify (Creative Commons License)</a:t>
            </a:r>
            <a:endParaRPr lang="en-US" altLang="en-US" sz="3200" dirty="0">
              <a:solidFill>
                <a:schemeClr val="bg1"/>
              </a:solidFill>
              <a:latin typeface="Century Gothic" panose="020B0502020202020204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F20CF6C0-7144-7999-57EC-D29934C827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600" y="2075814"/>
            <a:ext cx="2185988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350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1751319">
            <a:off x="-4261500" y="2872817"/>
            <a:ext cx="24034089" cy="1116179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EA433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421469" y="3579218"/>
            <a:ext cx="9445063" cy="3128565"/>
            <a:chOff x="0" y="0"/>
            <a:chExt cx="12593417" cy="4171419"/>
          </a:xfrm>
        </p:grpSpPr>
        <p:sp>
          <p:nvSpPr>
            <p:cNvPr id="5" name="TextBox 5"/>
            <p:cNvSpPr txBox="1"/>
            <p:nvPr/>
          </p:nvSpPr>
          <p:spPr>
            <a:xfrm>
              <a:off x="729995" y="3580658"/>
              <a:ext cx="11133427" cy="59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39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61925"/>
              <a:ext cx="12593417" cy="28014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999"/>
                </a:lnSpc>
              </a:pPr>
              <a:r>
                <a:rPr lang="en-US" sz="79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4. Integrating OER into Your Courses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10114" y="3845314"/>
            <a:ext cx="6878322" cy="4842122"/>
          </a:xfrm>
          <a:custGeom>
            <a:avLst/>
            <a:gdLst/>
            <a:ahLst/>
            <a:cxnLst/>
            <a:rect l="l" t="t" r="r" b="b"/>
            <a:pathLst>
              <a:path w="6878322" h="4842122">
                <a:moveTo>
                  <a:pt x="0" y="0"/>
                </a:moveTo>
                <a:lnTo>
                  <a:pt x="6878322" y="0"/>
                </a:lnTo>
                <a:lnTo>
                  <a:pt x="6878322" y="4842122"/>
                </a:lnTo>
                <a:lnTo>
                  <a:pt x="0" y="4842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574" r="-125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599564" y="1580514"/>
            <a:ext cx="15088872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 spc="74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Evaluating OER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99564" y="3759589"/>
            <a:ext cx="9018578" cy="421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Criteria for evaluating OER:</a:t>
            </a:r>
          </a:p>
          <a:p>
            <a:pPr marL="863599" lvl="1" indent="-431800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- Accuracy</a:t>
            </a:r>
          </a:p>
          <a:p>
            <a:pPr marL="863599" lvl="1" indent="-431800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- Relevance to course objectives</a:t>
            </a:r>
          </a:p>
          <a:p>
            <a:pPr marL="863599" lvl="1" indent="-431800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- Accessibility (ADA compliance)</a:t>
            </a:r>
          </a:p>
          <a:p>
            <a:pPr marL="863599" lvl="1" indent="-431800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- Quality of content and design</a:t>
            </a:r>
          </a:p>
          <a:p>
            <a:pPr marL="863599" lvl="1" indent="-431800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- Adaptability for your course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09418" y="1230700"/>
            <a:ext cx="4494282" cy="3691829"/>
          </a:xfrm>
          <a:custGeom>
            <a:avLst/>
            <a:gdLst/>
            <a:ahLst/>
            <a:cxnLst/>
            <a:rect l="l" t="t" r="r" b="b"/>
            <a:pathLst>
              <a:path w="4494282" h="3691829">
                <a:moveTo>
                  <a:pt x="0" y="0"/>
                </a:moveTo>
                <a:lnTo>
                  <a:pt x="4494282" y="0"/>
                </a:lnTo>
                <a:lnTo>
                  <a:pt x="4494282" y="3691830"/>
                </a:lnTo>
                <a:lnTo>
                  <a:pt x="0" y="36918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570" r="-115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409418" y="5364470"/>
            <a:ext cx="4494282" cy="3691829"/>
          </a:xfrm>
          <a:custGeom>
            <a:avLst/>
            <a:gdLst/>
            <a:ahLst/>
            <a:cxnLst/>
            <a:rect l="l" t="t" r="r" b="b"/>
            <a:pathLst>
              <a:path w="4494282" h="3691829">
                <a:moveTo>
                  <a:pt x="0" y="0"/>
                </a:moveTo>
                <a:lnTo>
                  <a:pt x="4494282" y="0"/>
                </a:lnTo>
                <a:lnTo>
                  <a:pt x="4494282" y="3691830"/>
                </a:lnTo>
                <a:lnTo>
                  <a:pt x="0" y="36918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608" r="-116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409418" y="5364470"/>
            <a:ext cx="4494282" cy="3691829"/>
          </a:xfrm>
          <a:custGeom>
            <a:avLst/>
            <a:gdLst/>
            <a:ahLst/>
            <a:cxnLst/>
            <a:rect l="l" t="t" r="r" b="b"/>
            <a:pathLst>
              <a:path w="4494282" h="3691829">
                <a:moveTo>
                  <a:pt x="0" y="0"/>
                </a:moveTo>
                <a:lnTo>
                  <a:pt x="4494282" y="0"/>
                </a:lnTo>
                <a:lnTo>
                  <a:pt x="4494282" y="3691830"/>
                </a:lnTo>
                <a:lnTo>
                  <a:pt x="0" y="36918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017" r="-230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384300" y="1545125"/>
            <a:ext cx="9080926" cy="99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99"/>
              </a:lnSpc>
              <a:spcBef>
                <a:spcPct val="0"/>
              </a:spcBef>
            </a:pPr>
            <a:r>
              <a:rPr lang="en-US" sz="7999" u="none" strike="noStrike" spc="74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Adapting OER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84300" y="3084788"/>
            <a:ext cx="10208703" cy="528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43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u="none" strike="noStrike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Tips for adapting OER to meet specific course needs:</a:t>
            </a:r>
          </a:p>
          <a:p>
            <a:pPr marL="1727199" lvl="2" indent="-575733" algn="l">
              <a:lnSpc>
                <a:spcPts val="5599"/>
              </a:lnSpc>
              <a:buFont typeface="Arial"/>
              <a:buChar char="⚬"/>
            </a:pPr>
            <a:r>
              <a:rPr lang="en-US" sz="3999" u="none" strike="noStrike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1. Revising content for accuracy and relevance</a:t>
            </a:r>
          </a:p>
          <a:p>
            <a:pPr marL="1727199" lvl="2" indent="-575733" algn="l">
              <a:lnSpc>
                <a:spcPts val="5599"/>
              </a:lnSpc>
              <a:buFont typeface="Arial"/>
              <a:buChar char="⚬"/>
            </a:pPr>
            <a:r>
              <a:rPr lang="en-US" sz="3999" u="none" strike="noStrike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2. Remixing multiple OER to create a comprehensive resource</a:t>
            </a:r>
          </a:p>
          <a:p>
            <a:pPr marL="1727199" lvl="2" indent="-575733" algn="l">
              <a:lnSpc>
                <a:spcPts val="5599"/>
              </a:lnSpc>
              <a:buFont typeface="Arial"/>
              <a:buChar char="⚬"/>
            </a:pPr>
            <a:r>
              <a:rPr lang="en-US" sz="3999" u="none" strike="noStrike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3. Localizing content to suit cultural or institutional contexts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72708" y="3845314"/>
            <a:ext cx="6878322" cy="4842122"/>
          </a:xfrm>
          <a:custGeom>
            <a:avLst/>
            <a:gdLst/>
            <a:ahLst/>
            <a:cxnLst/>
            <a:rect l="l" t="t" r="r" b="b"/>
            <a:pathLst>
              <a:path w="6878322" h="4842122">
                <a:moveTo>
                  <a:pt x="0" y="0"/>
                </a:moveTo>
                <a:lnTo>
                  <a:pt x="6878323" y="0"/>
                </a:lnTo>
                <a:lnTo>
                  <a:pt x="6878323" y="4842122"/>
                </a:lnTo>
                <a:lnTo>
                  <a:pt x="0" y="4842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81" r="-27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599564" y="1590039"/>
            <a:ext cx="15088872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31"/>
              </a:lnSpc>
            </a:pPr>
            <a:r>
              <a:rPr lang="en-US" sz="7109" spc="66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Integrating OER into Courses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08992" y="3506630"/>
            <a:ext cx="9763716" cy="562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Strategies for integration:</a:t>
            </a:r>
          </a:p>
          <a:p>
            <a:pPr marL="863599" lvl="1" indent="-431800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1. Blending OER with existing course materials</a:t>
            </a:r>
          </a:p>
          <a:p>
            <a:pPr marL="863599" lvl="1" indent="-431800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2. Using OER to create new course content</a:t>
            </a:r>
          </a:p>
          <a:p>
            <a:pPr marL="863599" lvl="1" indent="-431800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3. Collaboration with colleagues to co-develop OER</a:t>
            </a:r>
          </a:p>
          <a:p>
            <a:pPr marL="863599" lvl="1" indent="-431800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4. Engaging students in creating OER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9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5982" y="590616"/>
            <a:ext cx="15156036" cy="8899439"/>
            <a:chOff x="0" y="0"/>
            <a:chExt cx="3991713" cy="23438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91713" cy="2343885"/>
            </a:xfrm>
            <a:custGeom>
              <a:avLst/>
              <a:gdLst/>
              <a:ahLst/>
              <a:cxnLst/>
              <a:rect l="l" t="t" r="r" b="b"/>
              <a:pathLst>
                <a:path w="3991713" h="2343885">
                  <a:moveTo>
                    <a:pt x="20433" y="0"/>
                  </a:moveTo>
                  <a:lnTo>
                    <a:pt x="3971281" y="0"/>
                  </a:lnTo>
                  <a:cubicBezTo>
                    <a:pt x="3976700" y="0"/>
                    <a:pt x="3981897" y="2153"/>
                    <a:pt x="3985729" y="5985"/>
                  </a:cubicBezTo>
                  <a:cubicBezTo>
                    <a:pt x="3989561" y="9816"/>
                    <a:pt x="3991713" y="15014"/>
                    <a:pt x="3991713" y="20433"/>
                  </a:cubicBezTo>
                  <a:lnTo>
                    <a:pt x="3991713" y="2323453"/>
                  </a:lnTo>
                  <a:cubicBezTo>
                    <a:pt x="3991713" y="2328872"/>
                    <a:pt x="3989561" y="2334069"/>
                    <a:pt x="3985729" y="2337901"/>
                  </a:cubicBezTo>
                  <a:cubicBezTo>
                    <a:pt x="3981897" y="2341732"/>
                    <a:pt x="3976700" y="2343885"/>
                    <a:pt x="3971281" y="2343885"/>
                  </a:cubicBezTo>
                  <a:lnTo>
                    <a:pt x="20433" y="2343885"/>
                  </a:lnTo>
                  <a:cubicBezTo>
                    <a:pt x="15014" y="2343885"/>
                    <a:pt x="9816" y="2341732"/>
                    <a:pt x="5985" y="2337901"/>
                  </a:cubicBezTo>
                  <a:cubicBezTo>
                    <a:pt x="2153" y="2334069"/>
                    <a:pt x="0" y="2328872"/>
                    <a:pt x="0" y="2323453"/>
                  </a:cubicBezTo>
                  <a:lnTo>
                    <a:pt x="0" y="20433"/>
                  </a:lnTo>
                  <a:cubicBezTo>
                    <a:pt x="0" y="15014"/>
                    <a:pt x="2153" y="9816"/>
                    <a:pt x="5985" y="5985"/>
                  </a:cubicBezTo>
                  <a:cubicBezTo>
                    <a:pt x="9816" y="2153"/>
                    <a:pt x="15014" y="0"/>
                    <a:pt x="20433" y="0"/>
                  </a:cubicBezTo>
                  <a:close/>
                </a:path>
              </a:pathLst>
            </a:custGeom>
            <a:solidFill>
              <a:srgbClr val="CA2026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3991713" cy="2315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9753" y="4134006"/>
            <a:ext cx="3233040" cy="4800061"/>
            <a:chOff x="0" y="0"/>
            <a:chExt cx="851500" cy="12642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51500" cy="1264214"/>
            </a:xfrm>
            <a:custGeom>
              <a:avLst/>
              <a:gdLst/>
              <a:ahLst/>
              <a:cxnLst/>
              <a:rect l="l" t="t" r="r" b="b"/>
              <a:pathLst>
                <a:path w="851500" h="1264214">
                  <a:moveTo>
                    <a:pt x="95785" y="0"/>
                  </a:moveTo>
                  <a:lnTo>
                    <a:pt x="755715" y="0"/>
                  </a:lnTo>
                  <a:cubicBezTo>
                    <a:pt x="808616" y="0"/>
                    <a:pt x="851500" y="42884"/>
                    <a:pt x="851500" y="95785"/>
                  </a:cubicBezTo>
                  <a:lnTo>
                    <a:pt x="851500" y="1168429"/>
                  </a:lnTo>
                  <a:cubicBezTo>
                    <a:pt x="851500" y="1221329"/>
                    <a:pt x="808616" y="1264214"/>
                    <a:pt x="755715" y="1264214"/>
                  </a:cubicBezTo>
                  <a:lnTo>
                    <a:pt x="95785" y="1264214"/>
                  </a:lnTo>
                  <a:cubicBezTo>
                    <a:pt x="42884" y="1264214"/>
                    <a:pt x="0" y="1221329"/>
                    <a:pt x="0" y="1168429"/>
                  </a:cubicBezTo>
                  <a:lnTo>
                    <a:pt x="0" y="95785"/>
                  </a:lnTo>
                  <a:cubicBezTo>
                    <a:pt x="0" y="42884"/>
                    <a:pt x="42884" y="0"/>
                    <a:pt x="95785" y="0"/>
                  </a:cubicBezTo>
                  <a:close/>
                </a:path>
              </a:pathLst>
            </a:custGeom>
            <a:solidFill>
              <a:srgbClr val="07192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851500" cy="1235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06271" y="1852323"/>
            <a:ext cx="13675459" cy="1329016"/>
            <a:chOff x="0" y="0"/>
            <a:chExt cx="18233945" cy="1772021"/>
          </a:xfrm>
        </p:grpSpPr>
        <p:sp>
          <p:nvSpPr>
            <p:cNvPr id="9" name="TextBox 9"/>
            <p:cNvSpPr txBox="1"/>
            <p:nvPr/>
          </p:nvSpPr>
          <p:spPr>
            <a:xfrm>
              <a:off x="0" y="1227762"/>
              <a:ext cx="18233945" cy="544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10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855635" y="47625"/>
              <a:ext cx="16522674" cy="1075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126"/>
                </a:lnSpc>
              </a:pPr>
              <a:r>
                <a:rPr lang="en-US" sz="5569" b="1">
                  <a:solidFill>
                    <a:srgbClr val="D3CEC6"/>
                  </a:solidFill>
                  <a:latin typeface="Roca One Heavy"/>
                  <a:ea typeface="Roca One Heavy"/>
                  <a:cs typeface="Roca One Heavy"/>
                  <a:sym typeface="Roca One Heavy"/>
                </a:rPr>
                <a:t>OER Implementation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074303" y="5898463"/>
            <a:ext cx="2543941" cy="1252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82"/>
              </a:lnSpc>
            </a:pPr>
            <a:r>
              <a:rPr lang="en-US" sz="1909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Examples of successful OER initiatives from other institutions: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5430724" y="4134006"/>
            <a:ext cx="3233040" cy="4800061"/>
            <a:chOff x="0" y="0"/>
            <a:chExt cx="851500" cy="126421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51500" cy="1264214"/>
            </a:xfrm>
            <a:custGeom>
              <a:avLst/>
              <a:gdLst/>
              <a:ahLst/>
              <a:cxnLst/>
              <a:rect l="l" t="t" r="r" b="b"/>
              <a:pathLst>
                <a:path w="851500" h="1264214">
                  <a:moveTo>
                    <a:pt x="95785" y="0"/>
                  </a:moveTo>
                  <a:lnTo>
                    <a:pt x="755715" y="0"/>
                  </a:lnTo>
                  <a:cubicBezTo>
                    <a:pt x="808616" y="0"/>
                    <a:pt x="851500" y="42884"/>
                    <a:pt x="851500" y="95785"/>
                  </a:cubicBezTo>
                  <a:lnTo>
                    <a:pt x="851500" y="1168429"/>
                  </a:lnTo>
                  <a:cubicBezTo>
                    <a:pt x="851500" y="1221329"/>
                    <a:pt x="808616" y="1264214"/>
                    <a:pt x="755715" y="1264214"/>
                  </a:cubicBezTo>
                  <a:lnTo>
                    <a:pt x="95785" y="1264214"/>
                  </a:lnTo>
                  <a:cubicBezTo>
                    <a:pt x="42884" y="1264214"/>
                    <a:pt x="0" y="1221329"/>
                    <a:pt x="0" y="1168429"/>
                  </a:cubicBezTo>
                  <a:lnTo>
                    <a:pt x="0" y="95785"/>
                  </a:lnTo>
                  <a:cubicBezTo>
                    <a:pt x="0" y="42884"/>
                    <a:pt x="42884" y="0"/>
                    <a:pt x="95785" y="0"/>
                  </a:cubicBezTo>
                  <a:close/>
                </a:path>
              </a:pathLst>
            </a:custGeom>
            <a:solidFill>
              <a:srgbClr val="07192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8575"/>
              <a:ext cx="851500" cy="1235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775273" y="5426975"/>
            <a:ext cx="2543941" cy="2195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82"/>
              </a:lnSpc>
            </a:pPr>
            <a:r>
              <a:rPr lang="en-US" sz="1909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1. University-wide adoption of OER at a state universityvation and improves educational outcomes for diverse learners.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9131694" y="4134006"/>
            <a:ext cx="3233040" cy="4800061"/>
            <a:chOff x="0" y="0"/>
            <a:chExt cx="851500" cy="126421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51500" cy="1264214"/>
            </a:xfrm>
            <a:custGeom>
              <a:avLst/>
              <a:gdLst/>
              <a:ahLst/>
              <a:cxnLst/>
              <a:rect l="l" t="t" r="r" b="b"/>
              <a:pathLst>
                <a:path w="851500" h="1264214">
                  <a:moveTo>
                    <a:pt x="95785" y="0"/>
                  </a:moveTo>
                  <a:lnTo>
                    <a:pt x="755715" y="0"/>
                  </a:lnTo>
                  <a:cubicBezTo>
                    <a:pt x="808616" y="0"/>
                    <a:pt x="851500" y="42884"/>
                    <a:pt x="851500" y="95785"/>
                  </a:cubicBezTo>
                  <a:lnTo>
                    <a:pt x="851500" y="1168429"/>
                  </a:lnTo>
                  <a:cubicBezTo>
                    <a:pt x="851500" y="1221329"/>
                    <a:pt x="808616" y="1264214"/>
                    <a:pt x="755715" y="1264214"/>
                  </a:cubicBezTo>
                  <a:lnTo>
                    <a:pt x="95785" y="1264214"/>
                  </a:lnTo>
                  <a:cubicBezTo>
                    <a:pt x="42884" y="1264214"/>
                    <a:pt x="0" y="1221329"/>
                    <a:pt x="0" y="1168429"/>
                  </a:cubicBezTo>
                  <a:lnTo>
                    <a:pt x="0" y="95785"/>
                  </a:lnTo>
                  <a:cubicBezTo>
                    <a:pt x="0" y="42884"/>
                    <a:pt x="42884" y="0"/>
                    <a:pt x="95785" y="0"/>
                  </a:cubicBezTo>
                  <a:close/>
                </a:path>
              </a:pathLst>
            </a:custGeom>
            <a:solidFill>
              <a:srgbClr val="07192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8575"/>
              <a:ext cx="851500" cy="1235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9476244" y="5898463"/>
            <a:ext cx="2543941" cy="1252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82"/>
              </a:lnSpc>
            </a:pPr>
            <a:r>
              <a:rPr lang="en-US" sz="1909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2. A department-led initiative to replace traditional textbooks with OER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3028115" y="4134006"/>
            <a:ext cx="3233040" cy="4800061"/>
            <a:chOff x="0" y="0"/>
            <a:chExt cx="851500" cy="126421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51500" cy="1264214"/>
            </a:xfrm>
            <a:custGeom>
              <a:avLst/>
              <a:gdLst/>
              <a:ahLst/>
              <a:cxnLst/>
              <a:rect l="l" t="t" r="r" b="b"/>
              <a:pathLst>
                <a:path w="851500" h="1264214">
                  <a:moveTo>
                    <a:pt x="95785" y="0"/>
                  </a:moveTo>
                  <a:lnTo>
                    <a:pt x="755715" y="0"/>
                  </a:lnTo>
                  <a:cubicBezTo>
                    <a:pt x="808616" y="0"/>
                    <a:pt x="851500" y="42884"/>
                    <a:pt x="851500" y="95785"/>
                  </a:cubicBezTo>
                  <a:lnTo>
                    <a:pt x="851500" y="1168429"/>
                  </a:lnTo>
                  <a:cubicBezTo>
                    <a:pt x="851500" y="1221329"/>
                    <a:pt x="808616" y="1264214"/>
                    <a:pt x="755715" y="1264214"/>
                  </a:cubicBezTo>
                  <a:lnTo>
                    <a:pt x="95785" y="1264214"/>
                  </a:lnTo>
                  <a:cubicBezTo>
                    <a:pt x="42884" y="1264214"/>
                    <a:pt x="0" y="1221329"/>
                    <a:pt x="0" y="1168429"/>
                  </a:cubicBezTo>
                  <a:lnTo>
                    <a:pt x="0" y="95785"/>
                  </a:lnTo>
                  <a:cubicBezTo>
                    <a:pt x="0" y="42884"/>
                    <a:pt x="42884" y="0"/>
                    <a:pt x="95785" y="0"/>
                  </a:cubicBezTo>
                  <a:close/>
                </a:path>
              </a:pathLst>
            </a:custGeom>
            <a:solidFill>
              <a:srgbClr val="07192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28575"/>
              <a:ext cx="851500" cy="1235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3372665" y="6055625"/>
            <a:ext cx="2543941" cy="937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82"/>
              </a:lnSpc>
            </a:pPr>
            <a:r>
              <a:rPr lang="en-US" sz="1909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3. Collaborative OER creation between multiple institutions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96228" y="1442785"/>
            <a:ext cx="5122944" cy="219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</a:pPr>
            <a:r>
              <a:rPr lang="en-US" sz="8000" spc="74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Workshop Agenda</a:t>
            </a:r>
          </a:p>
        </p:txBody>
      </p:sp>
      <p:sp>
        <p:nvSpPr>
          <p:cNvPr id="3" name="AutoShape 3"/>
          <p:cNvSpPr/>
          <p:nvPr/>
        </p:nvSpPr>
        <p:spPr>
          <a:xfrm>
            <a:off x="1896228" y="4566988"/>
            <a:ext cx="5122944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44754" y="2934978"/>
            <a:ext cx="10629790" cy="4340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2294" lvl="1" indent="-446147" algn="l">
              <a:lnSpc>
                <a:spcPts val="5786"/>
              </a:lnSpc>
              <a:buFont typeface="Arial"/>
              <a:buChar char="•"/>
            </a:pPr>
            <a:r>
              <a:rPr lang="en-US" sz="4132" spc="38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1. What is OER?</a:t>
            </a:r>
          </a:p>
          <a:p>
            <a:pPr marL="892294" lvl="1" indent="-446147" algn="l">
              <a:lnSpc>
                <a:spcPts val="5786"/>
              </a:lnSpc>
              <a:buFont typeface="Arial"/>
              <a:buChar char="•"/>
            </a:pPr>
            <a:r>
              <a:rPr lang="en-US" sz="4132" spc="38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2. Benefits of OER</a:t>
            </a:r>
          </a:p>
          <a:p>
            <a:pPr marL="892294" lvl="1" indent="-446147" algn="l">
              <a:lnSpc>
                <a:spcPts val="5786"/>
              </a:lnSpc>
              <a:buFont typeface="Arial"/>
              <a:buChar char="•"/>
            </a:pPr>
            <a:r>
              <a:rPr lang="en-US" sz="4132" spc="38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3. Finding and Evaluating OER</a:t>
            </a:r>
          </a:p>
          <a:p>
            <a:pPr marL="892294" lvl="1" indent="-446147" algn="l">
              <a:lnSpc>
                <a:spcPts val="5786"/>
              </a:lnSpc>
              <a:buFont typeface="Arial"/>
              <a:buChar char="•"/>
            </a:pPr>
            <a:r>
              <a:rPr lang="en-US" sz="4132" spc="38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4. Integrating OER into Your Courses</a:t>
            </a:r>
          </a:p>
          <a:p>
            <a:pPr marL="892294" lvl="1" indent="-446147" algn="l">
              <a:lnSpc>
                <a:spcPts val="5786"/>
              </a:lnSpc>
              <a:buFont typeface="Arial"/>
              <a:buChar char="•"/>
            </a:pPr>
            <a:r>
              <a:rPr lang="en-US" sz="4132" spc="38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5. Overview of the OERS Certificate Program</a:t>
            </a:r>
          </a:p>
          <a:p>
            <a:pPr marL="892294" lvl="1" indent="-446147" algn="l">
              <a:lnSpc>
                <a:spcPts val="5786"/>
              </a:lnSpc>
              <a:buFont typeface="Arial"/>
              <a:buChar char="•"/>
            </a:pPr>
            <a:r>
              <a:rPr lang="en-US" sz="4132" spc="38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6. Q&amp;A Session</a:t>
            </a:r>
          </a:p>
        </p:txBody>
      </p:sp>
    </p:spTree>
  </p:cSld>
  <p:clrMapOvr>
    <a:masterClrMapping/>
  </p:clrMapOvr>
  <p:transition>
    <p:cover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1751319">
            <a:off x="-4261500" y="2872817"/>
            <a:ext cx="24034089" cy="1116179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EA433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421469" y="3074393"/>
            <a:ext cx="9445063" cy="4138215"/>
            <a:chOff x="0" y="0"/>
            <a:chExt cx="12593417" cy="5517619"/>
          </a:xfrm>
        </p:grpSpPr>
        <p:sp>
          <p:nvSpPr>
            <p:cNvPr id="5" name="TextBox 5"/>
            <p:cNvSpPr txBox="1"/>
            <p:nvPr/>
          </p:nvSpPr>
          <p:spPr>
            <a:xfrm>
              <a:off x="729995" y="4926858"/>
              <a:ext cx="11133427" cy="59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39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61925"/>
              <a:ext cx="12593417" cy="41476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999"/>
                </a:lnSpc>
              </a:pPr>
              <a:r>
                <a:rPr lang="en-US" sz="79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5. Overview of the OERS Certificate Program</a:t>
              </a:r>
            </a:p>
          </p:txBody>
        </p:sp>
      </p:grpSp>
    </p:spTree>
  </p:cSld>
  <p:clrMapOvr>
    <a:masterClrMapping/>
  </p:clrMapOvr>
  <p:transition>
    <p:cover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99564" y="1580514"/>
            <a:ext cx="15088872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 spc="74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OERS Certificate Program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99564" y="3759589"/>
            <a:ext cx="8547332" cy="421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The OERS Certificate provides:</a:t>
            </a:r>
          </a:p>
          <a:p>
            <a:pPr marL="863599" lvl="1" indent="-431800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1. A comprehensive understanding of OER principles</a:t>
            </a:r>
          </a:p>
          <a:p>
            <a:pPr marL="863599" lvl="1" indent="-431800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2. Tools for finding, evaluating, and integrating OER</a:t>
            </a:r>
          </a:p>
          <a:p>
            <a:pPr marL="863599" lvl="1" indent="-431800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3. Leadership in OER adoption</a:t>
            </a:r>
          </a:p>
        </p:txBody>
      </p:sp>
      <p:sp>
        <p:nvSpPr>
          <p:cNvPr id="4" name="Freeform 4"/>
          <p:cNvSpPr/>
          <p:nvPr/>
        </p:nvSpPr>
        <p:spPr>
          <a:xfrm>
            <a:off x="10476182" y="3666135"/>
            <a:ext cx="3130696" cy="2683489"/>
          </a:xfrm>
          <a:custGeom>
            <a:avLst/>
            <a:gdLst/>
            <a:ahLst/>
            <a:cxnLst/>
            <a:rect l="l" t="t" r="r" b="b"/>
            <a:pathLst>
              <a:path w="3130696" h="2683489">
                <a:moveTo>
                  <a:pt x="0" y="0"/>
                </a:moveTo>
                <a:lnTo>
                  <a:pt x="3130696" y="0"/>
                </a:lnTo>
                <a:lnTo>
                  <a:pt x="3130696" y="2683489"/>
                </a:lnTo>
                <a:lnTo>
                  <a:pt x="0" y="26834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381" t="-25114" b="-1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622755" y="5143500"/>
            <a:ext cx="4813346" cy="3388444"/>
          </a:xfrm>
          <a:custGeom>
            <a:avLst/>
            <a:gdLst/>
            <a:ahLst/>
            <a:cxnLst/>
            <a:rect l="l" t="t" r="r" b="b"/>
            <a:pathLst>
              <a:path w="4813346" h="3388444">
                <a:moveTo>
                  <a:pt x="0" y="0"/>
                </a:moveTo>
                <a:lnTo>
                  <a:pt x="4813345" y="0"/>
                </a:lnTo>
                <a:lnTo>
                  <a:pt x="4813345" y="3388444"/>
                </a:lnTo>
                <a:lnTo>
                  <a:pt x="0" y="3388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321" r="-532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54537" y="3404410"/>
            <a:ext cx="5504763" cy="5504763"/>
          </a:xfrm>
          <a:custGeom>
            <a:avLst/>
            <a:gdLst/>
            <a:ahLst/>
            <a:cxnLst/>
            <a:rect l="l" t="t" r="r" b="b"/>
            <a:pathLst>
              <a:path w="5504763" h="5504763">
                <a:moveTo>
                  <a:pt x="0" y="0"/>
                </a:moveTo>
                <a:lnTo>
                  <a:pt x="5504763" y="0"/>
                </a:lnTo>
                <a:lnTo>
                  <a:pt x="5504763" y="5504763"/>
                </a:lnTo>
                <a:lnTo>
                  <a:pt x="0" y="55047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783620" y="3365744"/>
            <a:ext cx="8259697" cy="523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999"/>
              </a:lnSpc>
              <a:buFont typeface="Arial"/>
              <a:buChar char="•"/>
            </a:pPr>
            <a:r>
              <a:rPr lang="en-US" sz="3999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1. Open Education Handbook (OER Policy.eu)</a:t>
            </a:r>
          </a:p>
          <a:p>
            <a:pPr marL="863599" lvl="1" indent="-431800" algn="l">
              <a:lnSpc>
                <a:spcPts val="5999"/>
              </a:lnSpc>
              <a:buFont typeface="Arial"/>
              <a:buChar char="•"/>
            </a:pPr>
            <a:r>
              <a:rPr lang="en-US" sz="3999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2. Open Praxis articles</a:t>
            </a:r>
          </a:p>
          <a:p>
            <a:pPr marL="863599" lvl="1" indent="-431800" algn="l">
              <a:lnSpc>
                <a:spcPts val="5999"/>
              </a:lnSpc>
              <a:buFont typeface="Arial"/>
              <a:buChar char="•"/>
            </a:pPr>
            <a:r>
              <a:rPr lang="en-US" sz="3999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3. OER Implementation Collection</a:t>
            </a:r>
          </a:p>
          <a:p>
            <a:pPr marL="863599" lvl="1" indent="-431800" algn="l">
              <a:lnSpc>
                <a:spcPts val="5999"/>
              </a:lnSpc>
              <a:buFont typeface="Arial"/>
              <a:buChar char="•"/>
            </a:pPr>
            <a:r>
              <a:rPr lang="en-US" sz="3999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4. UNESCO OER documents</a:t>
            </a:r>
          </a:p>
          <a:p>
            <a:pPr marL="863599" lvl="1" indent="-431800" algn="l">
              <a:lnSpc>
                <a:spcPts val="5999"/>
              </a:lnSpc>
              <a:buFont typeface="Arial"/>
              <a:buChar char="•"/>
            </a:pPr>
            <a:r>
              <a:rPr lang="en-US" sz="3999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5. Texas Higher Education OER portal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558360" y="1379500"/>
            <a:ext cx="13171280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spc="74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Tools and Resources for OER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54537" y="3404410"/>
            <a:ext cx="5504763" cy="5504763"/>
          </a:xfrm>
          <a:custGeom>
            <a:avLst/>
            <a:gdLst/>
            <a:ahLst/>
            <a:cxnLst/>
            <a:rect l="l" t="t" r="r" b="b"/>
            <a:pathLst>
              <a:path w="5504763" h="5504763">
                <a:moveTo>
                  <a:pt x="0" y="0"/>
                </a:moveTo>
                <a:lnTo>
                  <a:pt x="5504763" y="0"/>
                </a:lnTo>
                <a:lnTo>
                  <a:pt x="5504763" y="5504763"/>
                </a:lnTo>
                <a:lnTo>
                  <a:pt x="0" y="55047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783620" y="3365744"/>
            <a:ext cx="9693133" cy="523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999"/>
              </a:lnSpc>
              <a:buFont typeface="Arial"/>
              <a:buChar char="•"/>
            </a:pPr>
            <a:r>
              <a:rPr lang="en-US" sz="3999" spc="35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Discussion of emerging trends in OER:</a:t>
            </a:r>
          </a:p>
          <a:p>
            <a:pPr marL="863599" lvl="1" indent="-431800" algn="l">
              <a:lnSpc>
                <a:spcPts val="5999"/>
              </a:lnSpc>
              <a:buFont typeface="Arial"/>
              <a:buChar char="•"/>
            </a:pPr>
            <a:r>
              <a:rPr lang="en-US" sz="3999" spc="35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1. Open Pedagogy</a:t>
            </a:r>
          </a:p>
          <a:p>
            <a:pPr marL="863599" lvl="1" indent="-431800" algn="l">
              <a:lnSpc>
                <a:spcPts val="5999"/>
              </a:lnSpc>
              <a:buFont typeface="Arial"/>
              <a:buChar char="•"/>
            </a:pPr>
            <a:r>
              <a:rPr lang="en-US" sz="3999" spc="35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2. Use of AI in creating and adapting OER</a:t>
            </a:r>
          </a:p>
          <a:p>
            <a:pPr marL="863599" lvl="1" indent="-431800" algn="l">
              <a:lnSpc>
                <a:spcPts val="5999"/>
              </a:lnSpc>
              <a:buFont typeface="Arial"/>
              <a:buChar char="•"/>
            </a:pPr>
            <a:r>
              <a:rPr lang="en-US" sz="3999" spc="35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3. Increased collaboration across institutions</a:t>
            </a:r>
          </a:p>
          <a:p>
            <a:pPr marL="863599" lvl="1" indent="-431800" algn="l">
              <a:lnSpc>
                <a:spcPts val="5999"/>
              </a:lnSpc>
              <a:buFont typeface="Arial"/>
              <a:buChar char="•"/>
            </a:pPr>
            <a:r>
              <a:rPr lang="en-US" sz="3999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4. Expanding OER into new disciplines and formats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558360" y="1379500"/>
            <a:ext cx="13171280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spc="74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Future Trends in OER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83620" y="3365744"/>
            <a:ext cx="11938147" cy="599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999"/>
              </a:lnSpc>
              <a:buFont typeface="Arial"/>
              <a:buChar char="•"/>
            </a:pPr>
            <a:r>
              <a:rPr lang="en-US" sz="3999" spc="35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Additional resources for participants to explore after the workshop:</a:t>
            </a:r>
          </a:p>
          <a:p>
            <a:pPr marL="863599" lvl="1" indent="-431800" algn="l">
              <a:lnSpc>
                <a:spcPts val="5999"/>
              </a:lnSpc>
              <a:buFont typeface="Arial"/>
              <a:buChar char="•"/>
            </a:pPr>
            <a:r>
              <a:rPr lang="en-US" sz="3999" spc="35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1. Open Education Handbook (OER Policy.eu)</a:t>
            </a:r>
          </a:p>
          <a:p>
            <a:pPr marL="863599" lvl="1" indent="-431800" algn="l">
              <a:lnSpc>
                <a:spcPts val="5999"/>
              </a:lnSpc>
              <a:buFont typeface="Arial"/>
              <a:buChar char="•"/>
            </a:pPr>
            <a:r>
              <a:rPr lang="en-US" sz="3999" spc="35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2. Open Praxis articles</a:t>
            </a:r>
          </a:p>
          <a:p>
            <a:pPr marL="863599" lvl="1" indent="-431800" algn="l">
              <a:lnSpc>
                <a:spcPts val="5999"/>
              </a:lnSpc>
              <a:buFont typeface="Arial"/>
              <a:buChar char="•"/>
            </a:pPr>
            <a:r>
              <a:rPr lang="en-US" sz="3999" spc="35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3. OER Implementation Collection</a:t>
            </a:r>
          </a:p>
          <a:p>
            <a:pPr marL="863599" lvl="1" indent="-431800" algn="l">
              <a:lnSpc>
                <a:spcPts val="5999"/>
              </a:lnSpc>
              <a:buFont typeface="Arial"/>
              <a:buChar char="•"/>
            </a:pPr>
            <a:r>
              <a:rPr lang="en-US" sz="3999" spc="35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4. UNESCO OER documents</a:t>
            </a:r>
          </a:p>
          <a:p>
            <a:pPr marL="863599" lvl="1" indent="-431800" algn="l">
              <a:lnSpc>
                <a:spcPts val="5999"/>
              </a:lnSpc>
              <a:buFont typeface="Arial"/>
              <a:buChar char="•"/>
            </a:pPr>
            <a:r>
              <a:rPr lang="en-US" sz="3999" spc="35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5. Texas Higher Education OER portal</a:t>
            </a:r>
          </a:p>
          <a:p>
            <a:pPr algn="l">
              <a:lnSpc>
                <a:spcPts val="5999"/>
              </a:lnSpc>
            </a:pPr>
            <a:endParaRPr lang="en-US" sz="3999" spc="35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558360" y="1379500"/>
            <a:ext cx="14836595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spc="74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Resources for Further Learning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1751319">
            <a:off x="-4261500" y="2872817"/>
            <a:ext cx="24034089" cy="1116179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EA433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421469" y="4084043"/>
            <a:ext cx="9445063" cy="2118915"/>
            <a:chOff x="0" y="0"/>
            <a:chExt cx="12593417" cy="2825219"/>
          </a:xfrm>
        </p:grpSpPr>
        <p:sp>
          <p:nvSpPr>
            <p:cNvPr id="5" name="TextBox 5"/>
            <p:cNvSpPr txBox="1"/>
            <p:nvPr/>
          </p:nvSpPr>
          <p:spPr>
            <a:xfrm>
              <a:off x="729995" y="2234458"/>
              <a:ext cx="11133427" cy="59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39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61925"/>
              <a:ext cx="12593417" cy="14552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999"/>
                </a:lnSpc>
              </a:pPr>
              <a:r>
                <a:rPr lang="en-US" sz="79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6. Q&amp;A Session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77611" y="6184491"/>
            <a:ext cx="4051723" cy="2279094"/>
          </a:xfrm>
          <a:custGeom>
            <a:avLst/>
            <a:gdLst/>
            <a:ahLst/>
            <a:cxnLst/>
            <a:rect l="l" t="t" r="r" b="b"/>
            <a:pathLst>
              <a:path w="4051723" h="2279094">
                <a:moveTo>
                  <a:pt x="0" y="0"/>
                </a:moveTo>
                <a:lnTo>
                  <a:pt x="4051722" y="0"/>
                </a:lnTo>
                <a:lnTo>
                  <a:pt x="4051722" y="2279094"/>
                </a:lnTo>
                <a:lnTo>
                  <a:pt x="0" y="2279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183998">
            <a:off x="1298565" y="5708241"/>
            <a:ext cx="3365155" cy="3365155"/>
          </a:xfrm>
          <a:custGeom>
            <a:avLst/>
            <a:gdLst/>
            <a:ahLst/>
            <a:cxnLst/>
            <a:rect l="l" t="t" r="r" b="b"/>
            <a:pathLst>
              <a:path w="3365155" h="3365155">
                <a:moveTo>
                  <a:pt x="0" y="0"/>
                </a:moveTo>
                <a:lnTo>
                  <a:pt x="3365156" y="0"/>
                </a:lnTo>
                <a:lnTo>
                  <a:pt x="3365156" y="3365155"/>
                </a:lnTo>
                <a:lnTo>
                  <a:pt x="0" y="3365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473663" y="1028700"/>
            <a:ext cx="9985071" cy="8170282"/>
            <a:chOff x="0" y="0"/>
            <a:chExt cx="2629813" cy="21518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29813" cy="2151844"/>
            </a:xfrm>
            <a:custGeom>
              <a:avLst/>
              <a:gdLst/>
              <a:ahLst/>
              <a:cxnLst/>
              <a:rect l="l" t="t" r="r" b="b"/>
              <a:pathLst>
                <a:path w="2629813" h="2151844">
                  <a:moveTo>
                    <a:pt x="31014" y="0"/>
                  </a:moveTo>
                  <a:lnTo>
                    <a:pt x="2598799" y="0"/>
                  </a:lnTo>
                  <a:cubicBezTo>
                    <a:pt x="2607024" y="0"/>
                    <a:pt x="2614913" y="3268"/>
                    <a:pt x="2620729" y="9084"/>
                  </a:cubicBezTo>
                  <a:cubicBezTo>
                    <a:pt x="2626545" y="14900"/>
                    <a:pt x="2629813" y="22789"/>
                    <a:pt x="2629813" y="31014"/>
                  </a:cubicBezTo>
                  <a:lnTo>
                    <a:pt x="2629813" y="2120830"/>
                  </a:lnTo>
                  <a:cubicBezTo>
                    <a:pt x="2629813" y="2137958"/>
                    <a:pt x="2615928" y="2151844"/>
                    <a:pt x="2598799" y="2151844"/>
                  </a:cubicBezTo>
                  <a:lnTo>
                    <a:pt x="31014" y="2151844"/>
                  </a:lnTo>
                  <a:cubicBezTo>
                    <a:pt x="13885" y="2151844"/>
                    <a:pt x="0" y="2137958"/>
                    <a:pt x="0" y="2120830"/>
                  </a:cubicBezTo>
                  <a:lnTo>
                    <a:pt x="0" y="31014"/>
                  </a:lnTo>
                  <a:cubicBezTo>
                    <a:pt x="0" y="13885"/>
                    <a:pt x="13885" y="0"/>
                    <a:pt x="3101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8575"/>
              <a:ext cx="2629813" cy="21232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936660" y="681222"/>
            <a:ext cx="1322640" cy="1658483"/>
          </a:xfrm>
          <a:custGeom>
            <a:avLst/>
            <a:gdLst/>
            <a:ahLst/>
            <a:cxnLst/>
            <a:rect l="l" t="t" r="r" b="b"/>
            <a:pathLst>
              <a:path w="1322640" h="1658483">
                <a:moveTo>
                  <a:pt x="0" y="0"/>
                </a:moveTo>
                <a:lnTo>
                  <a:pt x="1322640" y="0"/>
                </a:lnTo>
                <a:lnTo>
                  <a:pt x="1322640" y="1658484"/>
                </a:lnTo>
                <a:lnTo>
                  <a:pt x="0" y="16584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 rot="-595132">
            <a:off x="1670399" y="2165080"/>
            <a:ext cx="5959385" cy="6309559"/>
            <a:chOff x="0" y="0"/>
            <a:chExt cx="879080" cy="93073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9080" cy="930735"/>
            </a:xfrm>
            <a:custGeom>
              <a:avLst/>
              <a:gdLst/>
              <a:ahLst/>
              <a:cxnLst/>
              <a:rect l="l" t="t" r="r" b="b"/>
              <a:pathLst>
                <a:path w="879080" h="930735">
                  <a:moveTo>
                    <a:pt x="0" y="0"/>
                  </a:moveTo>
                  <a:lnTo>
                    <a:pt x="879080" y="0"/>
                  </a:lnTo>
                  <a:lnTo>
                    <a:pt x="879080" y="930735"/>
                  </a:lnTo>
                  <a:lnTo>
                    <a:pt x="0" y="930735"/>
                  </a:lnTo>
                  <a:close/>
                </a:path>
              </a:pathLst>
            </a:custGeom>
            <a:solidFill>
              <a:srgbClr val="07192C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8100"/>
              <a:ext cx="879080" cy="8926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597482">
            <a:off x="1886219" y="2408624"/>
            <a:ext cx="5525801" cy="5820985"/>
          </a:xfrm>
          <a:custGeom>
            <a:avLst/>
            <a:gdLst/>
            <a:ahLst/>
            <a:cxnLst/>
            <a:rect l="l" t="t" r="r" b="b"/>
            <a:pathLst>
              <a:path w="5525801" h="5820985">
                <a:moveTo>
                  <a:pt x="0" y="0"/>
                </a:moveTo>
                <a:lnTo>
                  <a:pt x="5525801" y="0"/>
                </a:lnTo>
                <a:lnTo>
                  <a:pt x="5525801" y="5820984"/>
                </a:lnTo>
                <a:lnTo>
                  <a:pt x="0" y="58209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71" r="-97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8522112" y="2696893"/>
            <a:ext cx="8316405" cy="4893544"/>
            <a:chOff x="0" y="0"/>
            <a:chExt cx="11088540" cy="6524726"/>
          </a:xfrm>
        </p:grpSpPr>
        <p:sp>
          <p:nvSpPr>
            <p:cNvPr id="13" name="TextBox 13"/>
            <p:cNvSpPr txBox="1"/>
            <p:nvPr/>
          </p:nvSpPr>
          <p:spPr>
            <a:xfrm>
              <a:off x="0" y="47625"/>
              <a:ext cx="10517565" cy="1171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600"/>
                </a:lnSpc>
              </a:pPr>
              <a:r>
                <a:rPr lang="en-US" sz="6000" b="1">
                  <a:solidFill>
                    <a:srgbClr val="07192C"/>
                  </a:solidFill>
                  <a:latin typeface="Roca One Heavy"/>
                  <a:ea typeface="Roca One Heavy"/>
                  <a:cs typeface="Roca One Heavy"/>
                  <a:sym typeface="Roca One Heavy"/>
                </a:rPr>
                <a:t>Final Thoughts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491102"/>
              <a:ext cx="11088540" cy="5033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321"/>
                </a:lnSpc>
              </a:pPr>
              <a:r>
                <a:rPr lang="en-US" sz="3200">
                  <a:solidFill>
                    <a:srgbClr val="07192C"/>
                  </a:solidFill>
                  <a:latin typeface="Now"/>
                  <a:ea typeface="Now"/>
                  <a:cs typeface="Now"/>
                  <a:sym typeface="Now"/>
                </a:rPr>
                <a:t>As you conclude your journey with Open Educational Resources, challenge yourself to create an original resource that fills a gap in your teaching. Collaborate with peers, share your creation, and reflect on how it enhances learning environments for your students.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1525" y="3260099"/>
            <a:ext cx="16744950" cy="325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01"/>
              </a:lnSpc>
              <a:spcBef>
                <a:spcPct val="0"/>
              </a:spcBef>
            </a:pPr>
            <a:r>
              <a:rPr lang="en-US" sz="19000" b="1" u="non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Thank you!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449806" y="2079667"/>
            <a:ext cx="11388388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Mark Sciuchetti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449806" y="8763084"/>
            <a:ext cx="11388388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msciuchetti@jsu.edu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49806" y="7530456"/>
            <a:ext cx="11388388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OERS Certificate forth coming!!</a:t>
            </a:r>
          </a:p>
        </p:txBody>
      </p:sp>
    </p:spTree>
  </p:cSld>
  <p:clrMapOvr>
    <a:masterClrMapping/>
  </p:clrMapOvr>
  <p:transition>
    <p:cover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1751319">
            <a:off x="-4261500" y="2872817"/>
            <a:ext cx="24034089" cy="1116179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EA433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421469" y="4158654"/>
            <a:ext cx="9445063" cy="1969693"/>
            <a:chOff x="0" y="0"/>
            <a:chExt cx="12593417" cy="2626257"/>
          </a:xfrm>
        </p:grpSpPr>
        <p:sp>
          <p:nvSpPr>
            <p:cNvPr id="5" name="TextBox 5"/>
            <p:cNvSpPr txBox="1"/>
            <p:nvPr/>
          </p:nvSpPr>
          <p:spPr>
            <a:xfrm>
              <a:off x="729995" y="2035495"/>
              <a:ext cx="11133427" cy="59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39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33350"/>
              <a:ext cx="12593417" cy="12848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999"/>
                </a:lnSpc>
              </a:pPr>
              <a:r>
                <a:rPr lang="en-US" sz="69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1. What is OER?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3982" y="765105"/>
            <a:ext cx="7965984" cy="8756789"/>
            <a:chOff x="0" y="0"/>
            <a:chExt cx="2098037" cy="23063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98037" cy="2306315"/>
            </a:xfrm>
            <a:custGeom>
              <a:avLst/>
              <a:gdLst/>
              <a:ahLst/>
              <a:cxnLst/>
              <a:rect l="l" t="t" r="r" b="b"/>
              <a:pathLst>
                <a:path w="2098037" h="2306315">
                  <a:moveTo>
                    <a:pt x="38875" y="0"/>
                  </a:moveTo>
                  <a:lnTo>
                    <a:pt x="2059162" y="0"/>
                  </a:lnTo>
                  <a:cubicBezTo>
                    <a:pt x="2069473" y="0"/>
                    <a:pt x="2079360" y="4096"/>
                    <a:pt x="2086651" y="11386"/>
                  </a:cubicBezTo>
                  <a:cubicBezTo>
                    <a:pt x="2093941" y="18677"/>
                    <a:pt x="2098037" y="28565"/>
                    <a:pt x="2098037" y="38875"/>
                  </a:cubicBezTo>
                  <a:lnTo>
                    <a:pt x="2098037" y="2267440"/>
                  </a:lnTo>
                  <a:cubicBezTo>
                    <a:pt x="2098037" y="2288910"/>
                    <a:pt x="2080632" y="2306315"/>
                    <a:pt x="2059162" y="2306315"/>
                  </a:cubicBezTo>
                  <a:lnTo>
                    <a:pt x="38875" y="2306315"/>
                  </a:lnTo>
                  <a:cubicBezTo>
                    <a:pt x="17405" y="2306315"/>
                    <a:pt x="0" y="2288910"/>
                    <a:pt x="0" y="2267440"/>
                  </a:cubicBezTo>
                  <a:lnTo>
                    <a:pt x="0" y="38875"/>
                  </a:lnTo>
                  <a:cubicBezTo>
                    <a:pt x="0" y="17405"/>
                    <a:pt x="17405" y="0"/>
                    <a:pt x="38875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2098037" cy="2277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196393">
            <a:off x="13589680" y="1880977"/>
            <a:ext cx="3586254" cy="4906567"/>
          </a:xfrm>
          <a:custGeom>
            <a:avLst/>
            <a:gdLst/>
            <a:ahLst/>
            <a:cxnLst/>
            <a:rect l="l" t="t" r="r" b="b"/>
            <a:pathLst>
              <a:path w="3586254" h="4906567">
                <a:moveTo>
                  <a:pt x="0" y="0"/>
                </a:moveTo>
                <a:lnTo>
                  <a:pt x="3586254" y="0"/>
                </a:lnTo>
                <a:lnTo>
                  <a:pt x="3586254" y="4906567"/>
                </a:lnTo>
                <a:lnTo>
                  <a:pt x="0" y="49065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9958770" y="1373797"/>
            <a:ext cx="6194259" cy="5727229"/>
            <a:chOff x="0" y="0"/>
            <a:chExt cx="87908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79080" cy="812800"/>
            </a:xfrm>
            <a:custGeom>
              <a:avLst/>
              <a:gdLst/>
              <a:ahLst/>
              <a:cxnLst/>
              <a:rect l="l" t="t" r="r" b="b"/>
              <a:pathLst>
                <a:path w="879080" h="812800">
                  <a:moveTo>
                    <a:pt x="0" y="0"/>
                  </a:moveTo>
                  <a:lnTo>
                    <a:pt x="879080" y="0"/>
                  </a:lnTo>
                  <a:lnTo>
                    <a:pt x="87908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879080" cy="774700"/>
            </a:xfrm>
            <a:prstGeom prst="rect">
              <a:avLst/>
            </a:prstGeom>
          </p:spPr>
          <p:txBody>
            <a:bodyPr lIns="52802" tIns="52802" rIns="52802" bIns="52802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958770" y="7295216"/>
            <a:ext cx="6194259" cy="1617987"/>
            <a:chOff x="0" y="0"/>
            <a:chExt cx="1569550" cy="40997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69550" cy="409978"/>
            </a:xfrm>
            <a:custGeom>
              <a:avLst/>
              <a:gdLst/>
              <a:ahLst/>
              <a:cxnLst/>
              <a:rect l="l" t="t" r="r" b="b"/>
              <a:pathLst>
                <a:path w="1569550" h="409978">
                  <a:moveTo>
                    <a:pt x="14998" y="0"/>
                  </a:moveTo>
                  <a:lnTo>
                    <a:pt x="1554552" y="0"/>
                  </a:lnTo>
                  <a:cubicBezTo>
                    <a:pt x="1558529" y="0"/>
                    <a:pt x="1562344" y="1580"/>
                    <a:pt x="1565157" y="4393"/>
                  </a:cubicBezTo>
                  <a:cubicBezTo>
                    <a:pt x="1567970" y="7206"/>
                    <a:pt x="1569550" y="11020"/>
                    <a:pt x="1569550" y="14998"/>
                  </a:cubicBezTo>
                  <a:lnTo>
                    <a:pt x="1569550" y="394980"/>
                  </a:lnTo>
                  <a:cubicBezTo>
                    <a:pt x="1569550" y="403263"/>
                    <a:pt x="1562835" y="409978"/>
                    <a:pt x="1554552" y="409978"/>
                  </a:cubicBezTo>
                  <a:lnTo>
                    <a:pt x="14998" y="409978"/>
                  </a:lnTo>
                  <a:cubicBezTo>
                    <a:pt x="6715" y="409978"/>
                    <a:pt x="0" y="403263"/>
                    <a:pt x="0" y="394980"/>
                  </a:cubicBezTo>
                  <a:lnTo>
                    <a:pt x="0" y="14998"/>
                  </a:lnTo>
                  <a:cubicBezTo>
                    <a:pt x="0" y="6715"/>
                    <a:pt x="6715" y="0"/>
                    <a:pt x="14998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569550" cy="4671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7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9958770" y="1770671"/>
            <a:ext cx="6194259" cy="4933481"/>
          </a:xfrm>
          <a:custGeom>
            <a:avLst/>
            <a:gdLst/>
            <a:ahLst/>
            <a:cxnLst/>
            <a:rect l="l" t="t" r="r" b="b"/>
            <a:pathLst>
              <a:path w="6194259" h="4933481">
                <a:moveTo>
                  <a:pt x="0" y="0"/>
                </a:moveTo>
                <a:lnTo>
                  <a:pt x="6194258" y="0"/>
                </a:lnTo>
                <a:lnTo>
                  <a:pt x="6194258" y="4933481"/>
                </a:lnTo>
                <a:lnTo>
                  <a:pt x="0" y="4933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8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293982" y="2583436"/>
            <a:ext cx="7965984" cy="674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959"/>
              </a:lnSpc>
              <a:buFont typeface="Arial"/>
              <a:buChar char="•"/>
            </a:pPr>
            <a:r>
              <a:rPr lang="en-US" sz="3999">
                <a:solidFill>
                  <a:srgbClr val="07192C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Open Educational Resources are freely accessible, openly licensed materials that are useful for teaching, learning, and research.</a:t>
            </a:r>
          </a:p>
          <a:p>
            <a:pPr algn="l">
              <a:lnSpc>
                <a:spcPts val="5959"/>
              </a:lnSpc>
            </a:pPr>
            <a:endParaRPr lang="en-US" sz="3999">
              <a:solidFill>
                <a:srgbClr val="07192C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marL="863599" lvl="1" indent="-431800" algn="l">
              <a:lnSpc>
                <a:spcPts val="5959"/>
              </a:lnSpc>
              <a:buFont typeface="Arial"/>
              <a:buChar char="•"/>
            </a:pPr>
            <a:r>
              <a:rPr lang="en-US" sz="3999">
                <a:solidFill>
                  <a:srgbClr val="07192C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Importance: OER provide cost savings and flexibility in education.</a:t>
            </a:r>
          </a:p>
          <a:p>
            <a:pPr marL="0" lvl="0" indent="0" algn="l">
              <a:lnSpc>
                <a:spcPts val="5959"/>
              </a:lnSpc>
            </a:pPr>
            <a:endParaRPr lang="en-US" sz="3999">
              <a:solidFill>
                <a:srgbClr val="07192C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461411" y="1064133"/>
            <a:ext cx="8281501" cy="114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</a:pPr>
            <a:r>
              <a:rPr lang="en-US" sz="8000" b="1">
                <a:solidFill>
                  <a:srgbClr val="07192C"/>
                </a:solidFill>
                <a:latin typeface="Roca One Heavy"/>
                <a:ea typeface="Roca One Heavy"/>
                <a:cs typeface="Roca One Heavy"/>
                <a:sym typeface="Roca One Heavy"/>
              </a:rPr>
              <a:t>What are OER?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160851" y="7792168"/>
            <a:ext cx="5788961" cy="605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17"/>
              </a:lnSpc>
            </a:pPr>
            <a:r>
              <a:rPr lang="en-US" sz="1859" u="none" strike="noStrike">
                <a:solidFill>
                  <a:srgbClr val="07192C"/>
                </a:solidFill>
                <a:latin typeface="Now"/>
                <a:ea typeface="Now"/>
                <a:cs typeface="Now"/>
                <a:sym typeface="Now"/>
              </a:rPr>
              <a:t>"Access to education is a fundamental right for all."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9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5982" y="590616"/>
            <a:ext cx="15156036" cy="8899439"/>
            <a:chOff x="0" y="0"/>
            <a:chExt cx="3991713" cy="23438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91713" cy="2343885"/>
            </a:xfrm>
            <a:custGeom>
              <a:avLst/>
              <a:gdLst/>
              <a:ahLst/>
              <a:cxnLst/>
              <a:rect l="l" t="t" r="r" b="b"/>
              <a:pathLst>
                <a:path w="3991713" h="2343885">
                  <a:moveTo>
                    <a:pt x="20433" y="0"/>
                  </a:moveTo>
                  <a:lnTo>
                    <a:pt x="3971281" y="0"/>
                  </a:lnTo>
                  <a:cubicBezTo>
                    <a:pt x="3976700" y="0"/>
                    <a:pt x="3981897" y="2153"/>
                    <a:pt x="3985729" y="5985"/>
                  </a:cubicBezTo>
                  <a:cubicBezTo>
                    <a:pt x="3989561" y="9816"/>
                    <a:pt x="3991713" y="15014"/>
                    <a:pt x="3991713" y="20433"/>
                  </a:cubicBezTo>
                  <a:lnTo>
                    <a:pt x="3991713" y="2323453"/>
                  </a:lnTo>
                  <a:cubicBezTo>
                    <a:pt x="3991713" y="2328872"/>
                    <a:pt x="3989561" y="2334069"/>
                    <a:pt x="3985729" y="2337901"/>
                  </a:cubicBezTo>
                  <a:cubicBezTo>
                    <a:pt x="3981897" y="2341732"/>
                    <a:pt x="3976700" y="2343885"/>
                    <a:pt x="3971281" y="2343885"/>
                  </a:cubicBezTo>
                  <a:lnTo>
                    <a:pt x="20433" y="2343885"/>
                  </a:lnTo>
                  <a:cubicBezTo>
                    <a:pt x="15014" y="2343885"/>
                    <a:pt x="9816" y="2341732"/>
                    <a:pt x="5985" y="2337901"/>
                  </a:cubicBezTo>
                  <a:cubicBezTo>
                    <a:pt x="2153" y="2334069"/>
                    <a:pt x="0" y="2328872"/>
                    <a:pt x="0" y="2323453"/>
                  </a:cubicBezTo>
                  <a:lnTo>
                    <a:pt x="0" y="20433"/>
                  </a:lnTo>
                  <a:cubicBezTo>
                    <a:pt x="0" y="15014"/>
                    <a:pt x="2153" y="9816"/>
                    <a:pt x="5985" y="5985"/>
                  </a:cubicBezTo>
                  <a:cubicBezTo>
                    <a:pt x="9816" y="2153"/>
                    <a:pt x="15014" y="0"/>
                    <a:pt x="20433" y="0"/>
                  </a:cubicBezTo>
                  <a:close/>
                </a:path>
              </a:pathLst>
            </a:custGeom>
            <a:solidFill>
              <a:srgbClr val="CA2026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3991713" cy="2315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171144" y="4134006"/>
            <a:ext cx="3583298" cy="4800061"/>
            <a:chOff x="0" y="0"/>
            <a:chExt cx="943749" cy="12642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43749" cy="1264214"/>
            </a:xfrm>
            <a:custGeom>
              <a:avLst/>
              <a:gdLst/>
              <a:ahLst/>
              <a:cxnLst/>
              <a:rect l="l" t="t" r="r" b="b"/>
              <a:pathLst>
                <a:path w="943749" h="1264214">
                  <a:moveTo>
                    <a:pt x="86422" y="0"/>
                  </a:moveTo>
                  <a:lnTo>
                    <a:pt x="857327" y="0"/>
                  </a:lnTo>
                  <a:cubicBezTo>
                    <a:pt x="905057" y="0"/>
                    <a:pt x="943749" y="38693"/>
                    <a:pt x="943749" y="86422"/>
                  </a:cubicBezTo>
                  <a:lnTo>
                    <a:pt x="943749" y="1177791"/>
                  </a:lnTo>
                  <a:cubicBezTo>
                    <a:pt x="943749" y="1225521"/>
                    <a:pt x="905057" y="1264214"/>
                    <a:pt x="857327" y="1264214"/>
                  </a:cubicBezTo>
                  <a:lnTo>
                    <a:pt x="86422" y="1264214"/>
                  </a:lnTo>
                  <a:cubicBezTo>
                    <a:pt x="38693" y="1264214"/>
                    <a:pt x="0" y="1225521"/>
                    <a:pt x="0" y="1177791"/>
                  </a:cubicBezTo>
                  <a:lnTo>
                    <a:pt x="0" y="86422"/>
                  </a:lnTo>
                  <a:cubicBezTo>
                    <a:pt x="0" y="38693"/>
                    <a:pt x="38693" y="0"/>
                    <a:pt x="86422" y="0"/>
                  </a:cubicBezTo>
                  <a:close/>
                </a:path>
              </a:pathLst>
            </a:custGeom>
            <a:solidFill>
              <a:srgbClr val="07192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943749" cy="1235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352351" y="4134006"/>
            <a:ext cx="3583298" cy="4800061"/>
            <a:chOff x="0" y="0"/>
            <a:chExt cx="943749" cy="12642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43749" cy="1264214"/>
            </a:xfrm>
            <a:custGeom>
              <a:avLst/>
              <a:gdLst/>
              <a:ahLst/>
              <a:cxnLst/>
              <a:rect l="l" t="t" r="r" b="b"/>
              <a:pathLst>
                <a:path w="943749" h="1264214">
                  <a:moveTo>
                    <a:pt x="86422" y="0"/>
                  </a:moveTo>
                  <a:lnTo>
                    <a:pt x="857327" y="0"/>
                  </a:lnTo>
                  <a:cubicBezTo>
                    <a:pt x="905057" y="0"/>
                    <a:pt x="943749" y="38693"/>
                    <a:pt x="943749" y="86422"/>
                  </a:cubicBezTo>
                  <a:lnTo>
                    <a:pt x="943749" y="1177791"/>
                  </a:lnTo>
                  <a:cubicBezTo>
                    <a:pt x="943749" y="1225521"/>
                    <a:pt x="905057" y="1264214"/>
                    <a:pt x="857327" y="1264214"/>
                  </a:cubicBezTo>
                  <a:lnTo>
                    <a:pt x="86422" y="1264214"/>
                  </a:lnTo>
                  <a:cubicBezTo>
                    <a:pt x="38693" y="1264214"/>
                    <a:pt x="0" y="1225521"/>
                    <a:pt x="0" y="1177791"/>
                  </a:cubicBezTo>
                  <a:lnTo>
                    <a:pt x="0" y="86422"/>
                  </a:lnTo>
                  <a:cubicBezTo>
                    <a:pt x="0" y="38693"/>
                    <a:pt x="38693" y="0"/>
                    <a:pt x="86422" y="0"/>
                  </a:cubicBezTo>
                  <a:close/>
                </a:path>
              </a:pathLst>
            </a:custGeom>
            <a:solidFill>
              <a:srgbClr val="07192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8575"/>
              <a:ext cx="943749" cy="1235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535197" y="4134006"/>
            <a:ext cx="3583298" cy="4800061"/>
            <a:chOff x="0" y="0"/>
            <a:chExt cx="943749" cy="126421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43749" cy="1264214"/>
            </a:xfrm>
            <a:custGeom>
              <a:avLst/>
              <a:gdLst/>
              <a:ahLst/>
              <a:cxnLst/>
              <a:rect l="l" t="t" r="r" b="b"/>
              <a:pathLst>
                <a:path w="943749" h="1264214">
                  <a:moveTo>
                    <a:pt x="86422" y="0"/>
                  </a:moveTo>
                  <a:lnTo>
                    <a:pt x="857327" y="0"/>
                  </a:lnTo>
                  <a:cubicBezTo>
                    <a:pt x="905057" y="0"/>
                    <a:pt x="943749" y="38693"/>
                    <a:pt x="943749" y="86422"/>
                  </a:cubicBezTo>
                  <a:lnTo>
                    <a:pt x="943749" y="1177791"/>
                  </a:lnTo>
                  <a:cubicBezTo>
                    <a:pt x="943749" y="1225521"/>
                    <a:pt x="905057" y="1264214"/>
                    <a:pt x="857327" y="1264214"/>
                  </a:cubicBezTo>
                  <a:lnTo>
                    <a:pt x="86422" y="1264214"/>
                  </a:lnTo>
                  <a:cubicBezTo>
                    <a:pt x="38693" y="1264214"/>
                    <a:pt x="0" y="1225521"/>
                    <a:pt x="0" y="1177791"/>
                  </a:cubicBezTo>
                  <a:lnTo>
                    <a:pt x="0" y="86422"/>
                  </a:lnTo>
                  <a:cubicBezTo>
                    <a:pt x="0" y="38693"/>
                    <a:pt x="38693" y="0"/>
                    <a:pt x="86422" y="0"/>
                  </a:cubicBezTo>
                  <a:close/>
                </a:path>
              </a:pathLst>
            </a:custGeom>
            <a:solidFill>
              <a:srgbClr val="07192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8575"/>
              <a:ext cx="943749" cy="1235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306271" y="1466560"/>
            <a:ext cx="13675459" cy="2100541"/>
            <a:chOff x="0" y="0"/>
            <a:chExt cx="18233945" cy="280072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2256462"/>
              <a:ext cx="18233945" cy="544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10"/>
                </a:lnSpc>
              </a:pPr>
              <a:r>
                <a:rPr lang="en-US" sz="2546">
                  <a:solidFill>
                    <a:srgbClr val="FFFFFF"/>
                  </a:solidFill>
                  <a:latin typeface="Now"/>
                  <a:ea typeface="Now"/>
                  <a:cs typeface="Now"/>
                  <a:sym typeface="Now"/>
                </a:rPr>
                <a:t>Understanding Open Educational Resources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55635" y="47625"/>
              <a:ext cx="16522674" cy="21040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126"/>
                </a:lnSpc>
              </a:pPr>
              <a:r>
                <a:rPr lang="en-US" sz="5569" b="1">
                  <a:solidFill>
                    <a:srgbClr val="D3CEC6"/>
                  </a:solidFill>
                  <a:latin typeface="Roca One Heavy"/>
                  <a:ea typeface="Roca One Heavy"/>
                  <a:cs typeface="Roca One Heavy"/>
                  <a:sym typeface="Roca One Heavy"/>
                </a:rPr>
                <a:t>Unlocking Educational Opportunities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497175" y="5305942"/>
            <a:ext cx="2931236" cy="2456189"/>
            <a:chOff x="0" y="0"/>
            <a:chExt cx="3908314" cy="3274919"/>
          </a:xfrm>
        </p:grpSpPr>
        <p:sp>
          <p:nvSpPr>
            <p:cNvPr id="18" name="TextBox 18"/>
            <p:cNvSpPr txBox="1"/>
            <p:nvPr/>
          </p:nvSpPr>
          <p:spPr>
            <a:xfrm>
              <a:off x="0" y="0"/>
              <a:ext cx="3908314" cy="381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91"/>
                </a:lnSpc>
              </a:pPr>
              <a:r>
                <a:rPr lang="en-US" sz="1909" b="1">
                  <a:solidFill>
                    <a:srgbClr val="FFFFFF"/>
                  </a:solidFill>
                  <a:latin typeface="Now Bold"/>
                  <a:ea typeface="Now Bold"/>
                  <a:cs typeface="Now Bold"/>
                  <a:sym typeface="Now Bold"/>
                </a:rPr>
                <a:t>OPEN ACCESS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58196" y="698935"/>
              <a:ext cx="3391921" cy="25759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600"/>
                </a:lnSpc>
              </a:pPr>
              <a:r>
                <a:rPr lang="en-US" sz="2000">
                  <a:solidFill>
                    <a:srgbClr val="FFFFFF"/>
                  </a:solidFill>
                  <a:latin typeface="Now"/>
                  <a:ea typeface="Now"/>
                  <a:cs typeface="Now"/>
                  <a:sym typeface="Now"/>
                </a:rPr>
                <a:t>Open access allows anyone to access quality educational materials without limitations or barriers.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734972" y="5165961"/>
            <a:ext cx="2827187" cy="2939070"/>
            <a:chOff x="0" y="0"/>
            <a:chExt cx="3769583" cy="3918760"/>
          </a:xfrm>
        </p:grpSpPr>
        <p:sp>
          <p:nvSpPr>
            <p:cNvPr id="21" name="TextBox 21"/>
            <p:cNvSpPr txBox="1"/>
            <p:nvPr/>
          </p:nvSpPr>
          <p:spPr>
            <a:xfrm>
              <a:off x="0" y="0"/>
              <a:ext cx="3769583" cy="381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91"/>
                </a:lnSpc>
                <a:spcBef>
                  <a:spcPct val="0"/>
                </a:spcBef>
              </a:pPr>
              <a:r>
                <a:rPr lang="en-US" sz="1909" b="1" u="none" strike="noStrike">
                  <a:solidFill>
                    <a:srgbClr val="FFFFFF"/>
                  </a:solidFill>
                  <a:latin typeface="Now Bold"/>
                  <a:ea typeface="Now Bold"/>
                  <a:cs typeface="Now Bold"/>
                  <a:sym typeface="Now Bold"/>
                </a:rPr>
                <a:t>COLLABORATION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88831" y="910977"/>
              <a:ext cx="3391921" cy="3007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600"/>
                </a:lnSpc>
              </a:pPr>
              <a:r>
                <a:rPr lang="en-US" sz="2000">
                  <a:solidFill>
                    <a:srgbClr val="FFFFFF"/>
                  </a:solidFill>
                  <a:latin typeface="Now"/>
                  <a:ea typeface="Now"/>
                  <a:cs typeface="Now"/>
                  <a:sym typeface="Now"/>
                </a:rPr>
                <a:t>Collaboration among educators fosters innovation and improves educational outcomes for diverse learners.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100694" y="5305942"/>
            <a:ext cx="2543941" cy="2637164"/>
            <a:chOff x="0" y="0"/>
            <a:chExt cx="3391921" cy="3516219"/>
          </a:xfrm>
        </p:grpSpPr>
        <p:sp>
          <p:nvSpPr>
            <p:cNvPr id="24" name="TextBox 24"/>
            <p:cNvSpPr txBox="1"/>
            <p:nvPr/>
          </p:nvSpPr>
          <p:spPr>
            <a:xfrm>
              <a:off x="132167" y="0"/>
              <a:ext cx="3127587" cy="381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91"/>
                </a:lnSpc>
                <a:spcBef>
                  <a:spcPct val="0"/>
                </a:spcBef>
              </a:pPr>
              <a:r>
                <a:rPr lang="en-US" sz="1909" b="1" u="none" strike="noStrike">
                  <a:solidFill>
                    <a:srgbClr val="FFFFFF"/>
                  </a:solidFill>
                  <a:latin typeface="Now Bold"/>
                  <a:ea typeface="Now Bold"/>
                  <a:cs typeface="Now Bold"/>
                  <a:sym typeface="Now Bold"/>
                </a:rPr>
                <a:t>RESOURCES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940235"/>
              <a:ext cx="3391921" cy="25759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600"/>
                </a:lnSpc>
              </a:pPr>
              <a:r>
                <a:rPr lang="en-US" sz="2000">
                  <a:solidFill>
                    <a:srgbClr val="FFFFFF"/>
                  </a:solidFill>
                  <a:latin typeface="Now"/>
                  <a:ea typeface="Now"/>
                  <a:cs typeface="Now"/>
                  <a:sym typeface="Now"/>
                </a:rPr>
                <a:t>Resources enhance learning and provide accessibility for all students in various environments.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3982" y="765105"/>
            <a:ext cx="7965984" cy="8756789"/>
            <a:chOff x="0" y="0"/>
            <a:chExt cx="2098037" cy="23063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98037" cy="2306315"/>
            </a:xfrm>
            <a:custGeom>
              <a:avLst/>
              <a:gdLst/>
              <a:ahLst/>
              <a:cxnLst/>
              <a:rect l="l" t="t" r="r" b="b"/>
              <a:pathLst>
                <a:path w="2098037" h="2306315">
                  <a:moveTo>
                    <a:pt x="38875" y="0"/>
                  </a:moveTo>
                  <a:lnTo>
                    <a:pt x="2059162" y="0"/>
                  </a:lnTo>
                  <a:cubicBezTo>
                    <a:pt x="2069473" y="0"/>
                    <a:pt x="2079360" y="4096"/>
                    <a:pt x="2086651" y="11386"/>
                  </a:cubicBezTo>
                  <a:cubicBezTo>
                    <a:pt x="2093941" y="18677"/>
                    <a:pt x="2098037" y="28565"/>
                    <a:pt x="2098037" y="38875"/>
                  </a:cubicBezTo>
                  <a:lnTo>
                    <a:pt x="2098037" y="2267440"/>
                  </a:lnTo>
                  <a:cubicBezTo>
                    <a:pt x="2098037" y="2288910"/>
                    <a:pt x="2080632" y="2306315"/>
                    <a:pt x="2059162" y="2306315"/>
                  </a:cubicBezTo>
                  <a:lnTo>
                    <a:pt x="38875" y="2306315"/>
                  </a:lnTo>
                  <a:cubicBezTo>
                    <a:pt x="17405" y="2306315"/>
                    <a:pt x="0" y="2288910"/>
                    <a:pt x="0" y="2267440"/>
                  </a:cubicBezTo>
                  <a:lnTo>
                    <a:pt x="0" y="38875"/>
                  </a:lnTo>
                  <a:cubicBezTo>
                    <a:pt x="0" y="17405"/>
                    <a:pt x="17405" y="0"/>
                    <a:pt x="38875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2098037" cy="2277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196393">
            <a:off x="13589680" y="1880977"/>
            <a:ext cx="3586254" cy="4906567"/>
          </a:xfrm>
          <a:custGeom>
            <a:avLst/>
            <a:gdLst/>
            <a:ahLst/>
            <a:cxnLst/>
            <a:rect l="l" t="t" r="r" b="b"/>
            <a:pathLst>
              <a:path w="3586254" h="4906567">
                <a:moveTo>
                  <a:pt x="0" y="0"/>
                </a:moveTo>
                <a:lnTo>
                  <a:pt x="3586254" y="0"/>
                </a:lnTo>
                <a:lnTo>
                  <a:pt x="3586254" y="4906567"/>
                </a:lnTo>
                <a:lnTo>
                  <a:pt x="0" y="49065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9958770" y="1373797"/>
            <a:ext cx="6194259" cy="5727229"/>
            <a:chOff x="0" y="0"/>
            <a:chExt cx="87908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79080" cy="812800"/>
            </a:xfrm>
            <a:custGeom>
              <a:avLst/>
              <a:gdLst/>
              <a:ahLst/>
              <a:cxnLst/>
              <a:rect l="l" t="t" r="r" b="b"/>
              <a:pathLst>
                <a:path w="879080" h="812800">
                  <a:moveTo>
                    <a:pt x="0" y="0"/>
                  </a:moveTo>
                  <a:lnTo>
                    <a:pt x="879080" y="0"/>
                  </a:lnTo>
                  <a:lnTo>
                    <a:pt x="87908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879080" cy="774700"/>
            </a:xfrm>
            <a:prstGeom prst="rect">
              <a:avLst/>
            </a:prstGeom>
          </p:spPr>
          <p:txBody>
            <a:bodyPr lIns="52802" tIns="52802" rIns="52802" bIns="52802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958770" y="7295216"/>
            <a:ext cx="6194259" cy="1617987"/>
            <a:chOff x="0" y="0"/>
            <a:chExt cx="1569550" cy="40997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69550" cy="409978"/>
            </a:xfrm>
            <a:custGeom>
              <a:avLst/>
              <a:gdLst/>
              <a:ahLst/>
              <a:cxnLst/>
              <a:rect l="l" t="t" r="r" b="b"/>
              <a:pathLst>
                <a:path w="1569550" h="409978">
                  <a:moveTo>
                    <a:pt x="14998" y="0"/>
                  </a:moveTo>
                  <a:lnTo>
                    <a:pt x="1554552" y="0"/>
                  </a:lnTo>
                  <a:cubicBezTo>
                    <a:pt x="1558529" y="0"/>
                    <a:pt x="1562344" y="1580"/>
                    <a:pt x="1565157" y="4393"/>
                  </a:cubicBezTo>
                  <a:cubicBezTo>
                    <a:pt x="1567970" y="7206"/>
                    <a:pt x="1569550" y="11020"/>
                    <a:pt x="1569550" y="14998"/>
                  </a:cubicBezTo>
                  <a:lnTo>
                    <a:pt x="1569550" y="394980"/>
                  </a:lnTo>
                  <a:cubicBezTo>
                    <a:pt x="1569550" y="403263"/>
                    <a:pt x="1562835" y="409978"/>
                    <a:pt x="1554552" y="409978"/>
                  </a:cubicBezTo>
                  <a:lnTo>
                    <a:pt x="14998" y="409978"/>
                  </a:lnTo>
                  <a:cubicBezTo>
                    <a:pt x="6715" y="409978"/>
                    <a:pt x="0" y="403263"/>
                    <a:pt x="0" y="394980"/>
                  </a:cubicBezTo>
                  <a:lnTo>
                    <a:pt x="0" y="14998"/>
                  </a:lnTo>
                  <a:cubicBezTo>
                    <a:pt x="0" y="6715"/>
                    <a:pt x="6715" y="0"/>
                    <a:pt x="14998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569550" cy="4671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7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514639" y="3435105"/>
            <a:ext cx="7979599" cy="5243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959"/>
              </a:lnSpc>
              <a:buFont typeface="Arial"/>
              <a:buChar char="•"/>
            </a:pPr>
            <a:r>
              <a:rPr lang="en-US" sz="3999">
                <a:solidFill>
                  <a:srgbClr val="07192C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Most OER are shared under Creative Commons licenses:</a:t>
            </a:r>
          </a:p>
          <a:p>
            <a:pPr marL="863599" lvl="1" indent="-431800" algn="l">
              <a:lnSpc>
                <a:spcPts val="5959"/>
              </a:lnSpc>
              <a:buFont typeface="Arial"/>
              <a:buChar char="•"/>
            </a:pPr>
            <a:r>
              <a:rPr lang="en-US" sz="3999">
                <a:solidFill>
                  <a:srgbClr val="07192C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- CC BY (Attribution)</a:t>
            </a:r>
          </a:p>
          <a:p>
            <a:pPr marL="863599" lvl="1" indent="-431800" algn="l">
              <a:lnSpc>
                <a:spcPts val="5959"/>
              </a:lnSpc>
              <a:buFont typeface="Arial"/>
              <a:buChar char="•"/>
            </a:pPr>
            <a:r>
              <a:rPr lang="en-US" sz="3999">
                <a:solidFill>
                  <a:srgbClr val="07192C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- CC BY-SA (ShareAlike)</a:t>
            </a:r>
          </a:p>
          <a:p>
            <a:pPr marL="863599" lvl="1" indent="-431800" algn="l">
              <a:lnSpc>
                <a:spcPts val="5959"/>
              </a:lnSpc>
              <a:buFont typeface="Arial"/>
              <a:buChar char="•"/>
            </a:pPr>
            <a:r>
              <a:rPr lang="en-US" sz="3999">
                <a:solidFill>
                  <a:srgbClr val="07192C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- CC BY-NC (Non-Commercial)</a:t>
            </a:r>
          </a:p>
          <a:p>
            <a:pPr marL="863599" lvl="1" indent="-431800" algn="l">
              <a:lnSpc>
                <a:spcPts val="5959"/>
              </a:lnSpc>
              <a:buFont typeface="Arial"/>
              <a:buChar char="•"/>
            </a:pPr>
            <a:r>
              <a:rPr lang="en-US" sz="3999">
                <a:solidFill>
                  <a:srgbClr val="07192C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- CC BY-ND (No Derivatives)</a:t>
            </a:r>
          </a:p>
          <a:p>
            <a:pPr marL="0" lvl="0" indent="0" algn="l">
              <a:lnSpc>
                <a:spcPts val="5959"/>
              </a:lnSpc>
            </a:pPr>
            <a:endParaRPr lang="en-US" sz="3999">
              <a:solidFill>
                <a:srgbClr val="07192C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14639" y="948774"/>
            <a:ext cx="7979599" cy="226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</a:pPr>
            <a:r>
              <a:rPr lang="en-US" sz="8000" b="1">
                <a:solidFill>
                  <a:srgbClr val="07192C"/>
                </a:solidFill>
                <a:latin typeface="Roca One Heavy"/>
                <a:ea typeface="Roca One Heavy"/>
                <a:cs typeface="Roca One Heavy"/>
                <a:sym typeface="Roca One Heavy"/>
              </a:rPr>
              <a:t>Licensing for OER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160851" y="7792168"/>
            <a:ext cx="5788961" cy="605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17"/>
              </a:lnSpc>
            </a:pPr>
            <a:r>
              <a:rPr lang="en-US" sz="1859" u="none" strike="noStrike">
                <a:solidFill>
                  <a:srgbClr val="07192C"/>
                </a:solidFill>
                <a:latin typeface="Now"/>
                <a:ea typeface="Now"/>
                <a:cs typeface="Now"/>
                <a:sym typeface="Now"/>
              </a:rPr>
              <a:t>"Access to education is a fundamental right for all."</a:t>
            </a:r>
          </a:p>
        </p:txBody>
      </p:sp>
      <p:sp>
        <p:nvSpPr>
          <p:cNvPr id="15" name="Freeform 15"/>
          <p:cNvSpPr/>
          <p:nvPr/>
        </p:nvSpPr>
        <p:spPr>
          <a:xfrm>
            <a:off x="7764186" y="1392785"/>
            <a:ext cx="8388843" cy="5689254"/>
          </a:xfrm>
          <a:custGeom>
            <a:avLst/>
            <a:gdLst/>
            <a:ahLst/>
            <a:cxnLst/>
            <a:rect l="l" t="t" r="r" b="b"/>
            <a:pathLst>
              <a:path w="8388843" h="5689254">
                <a:moveTo>
                  <a:pt x="0" y="0"/>
                </a:moveTo>
                <a:lnTo>
                  <a:pt x="8388842" y="0"/>
                </a:lnTo>
                <a:lnTo>
                  <a:pt x="8388842" y="5689254"/>
                </a:lnTo>
                <a:lnTo>
                  <a:pt x="0" y="56892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9672" r="-2309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over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1751319">
            <a:off x="-4261500" y="2872817"/>
            <a:ext cx="24034089" cy="1116179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EA433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421469" y="4158654"/>
            <a:ext cx="9445063" cy="1969693"/>
            <a:chOff x="0" y="0"/>
            <a:chExt cx="12593417" cy="2626257"/>
          </a:xfrm>
        </p:grpSpPr>
        <p:sp>
          <p:nvSpPr>
            <p:cNvPr id="5" name="TextBox 5"/>
            <p:cNvSpPr txBox="1"/>
            <p:nvPr/>
          </p:nvSpPr>
          <p:spPr>
            <a:xfrm>
              <a:off x="729995" y="2035495"/>
              <a:ext cx="11133427" cy="59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39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33350"/>
              <a:ext cx="12593417" cy="12848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999"/>
                </a:lnSpc>
              </a:pPr>
              <a:r>
                <a:rPr lang="en-US" sz="69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2. Benefits of OER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3729">
            <a:off x="13749952" y="1825557"/>
            <a:ext cx="3664567" cy="4601625"/>
          </a:xfrm>
          <a:custGeom>
            <a:avLst/>
            <a:gdLst/>
            <a:ahLst/>
            <a:cxnLst/>
            <a:rect l="l" t="t" r="r" b="b"/>
            <a:pathLst>
              <a:path w="3664567" h="4601625">
                <a:moveTo>
                  <a:pt x="0" y="0"/>
                </a:moveTo>
                <a:lnTo>
                  <a:pt x="3664567" y="0"/>
                </a:lnTo>
                <a:lnTo>
                  <a:pt x="3664567" y="4601625"/>
                </a:lnTo>
                <a:lnTo>
                  <a:pt x="0" y="4601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299915" y="2796157"/>
            <a:ext cx="5959385" cy="5510065"/>
            <a:chOff x="0" y="0"/>
            <a:chExt cx="87908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79080" cy="812800"/>
            </a:xfrm>
            <a:custGeom>
              <a:avLst/>
              <a:gdLst/>
              <a:ahLst/>
              <a:cxnLst/>
              <a:rect l="l" t="t" r="r" b="b"/>
              <a:pathLst>
                <a:path w="879080" h="812800">
                  <a:moveTo>
                    <a:pt x="0" y="0"/>
                  </a:moveTo>
                  <a:lnTo>
                    <a:pt x="879080" y="0"/>
                  </a:lnTo>
                  <a:lnTo>
                    <a:pt x="87908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8100"/>
              <a:ext cx="87908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765105"/>
            <a:ext cx="9675576" cy="8756789"/>
            <a:chOff x="0" y="0"/>
            <a:chExt cx="2548300" cy="230631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48300" cy="2306315"/>
            </a:xfrm>
            <a:custGeom>
              <a:avLst/>
              <a:gdLst/>
              <a:ahLst/>
              <a:cxnLst/>
              <a:rect l="l" t="t" r="r" b="b"/>
              <a:pathLst>
                <a:path w="2548300" h="2306315">
                  <a:moveTo>
                    <a:pt x="32006" y="0"/>
                  </a:moveTo>
                  <a:lnTo>
                    <a:pt x="2516294" y="0"/>
                  </a:lnTo>
                  <a:cubicBezTo>
                    <a:pt x="2524782" y="0"/>
                    <a:pt x="2532923" y="3372"/>
                    <a:pt x="2538925" y="9374"/>
                  </a:cubicBezTo>
                  <a:cubicBezTo>
                    <a:pt x="2544928" y="15377"/>
                    <a:pt x="2548300" y="23518"/>
                    <a:pt x="2548300" y="32006"/>
                  </a:cubicBezTo>
                  <a:lnTo>
                    <a:pt x="2548300" y="2274309"/>
                  </a:lnTo>
                  <a:cubicBezTo>
                    <a:pt x="2548300" y="2282797"/>
                    <a:pt x="2544928" y="2290938"/>
                    <a:pt x="2538925" y="2296940"/>
                  </a:cubicBezTo>
                  <a:cubicBezTo>
                    <a:pt x="2532923" y="2302943"/>
                    <a:pt x="2524782" y="2306315"/>
                    <a:pt x="2516294" y="2306315"/>
                  </a:cubicBezTo>
                  <a:lnTo>
                    <a:pt x="32006" y="2306315"/>
                  </a:lnTo>
                  <a:cubicBezTo>
                    <a:pt x="23518" y="2306315"/>
                    <a:pt x="15377" y="2302943"/>
                    <a:pt x="9374" y="2296940"/>
                  </a:cubicBezTo>
                  <a:cubicBezTo>
                    <a:pt x="3372" y="2290938"/>
                    <a:pt x="0" y="2282797"/>
                    <a:pt x="0" y="2274309"/>
                  </a:cubicBezTo>
                  <a:lnTo>
                    <a:pt x="0" y="32006"/>
                  </a:lnTo>
                  <a:cubicBezTo>
                    <a:pt x="0" y="23518"/>
                    <a:pt x="3372" y="15377"/>
                    <a:pt x="9374" y="9374"/>
                  </a:cubicBezTo>
                  <a:cubicBezTo>
                    <a:pt x="15377" y="3372"/>
                    <a:pt x="23518" y="0"/>
                    <a:pt x="3200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8575"/>
              <a:ext cx="2548300" cy="2277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34584">
            <a:off x="12798350" y="2454175"/>
            <a:ext cx="2649154" cy="683963"/>
          </a:xfrm>
          <a:custGeom>
            <a:avLst/>
            <a:gdLst/>
            <a:ahLst/>
            <a:cxnLst/>
            <a:rect l="l" t="t" r="r" b="b"/>
            <a:pathLst>
              <a:path w="2649154" h="683963">
                <a:moveTo>
                  <a:pt x="0" y="0"/>
                </a:moveTo>
                <a:lnTo>
                  <a:pt x="2649154" y="0"/>
                </a:lnTo>
                <a:lnTo>
                  <a:pt x="2649154" y="683964"/>
                </a:lnTo>
                <a:lnTo>
                  <a:pt x="0" y="6839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810895" y="3189719"/>
            <a:ext cx="4937425" cy="5116502"/>
          </a:xfrm>
          <a:custGeom>
            <a:avLst/>
            <a:gdLst/>
            <a:ahLst/>
            <a:cxnLst/>
            <a:rect l="l" t="t" r="r" b="b"/>
            <a:pathLst>
              <a:path w="4937425" h="5116502">
                <a:moveTo>
                  <a:pt x="0" y="0"/>
                </a:moveTo>
                <a:lnTo>
                  <a:pt x="4937425" y="0"/>
                </a:lnTo>
                <a:lnTo>
                  <a:pt x="4937425" y="5116503"/>
                </a:lnTo>
                <a:lnTo>
                  <a:pt x="0" y="51165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151167" y="2581511"/>
            <a:ext cx="9430642" cy="7429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399"/>
              </a:lnSpc>
              <a:buFont typeface="Arial"/>
              <a:buChar char="•"/>
            </a:pPr>
            <a:r>
              <a:rPr lang="en-US" sz="3999">
                <a:solidFill>
                  <a:srgbClr val="07192C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Cost Savings: Reduces the financial burden on students.</a:t>
            </a:r>
          </a:p>
          <a:p>
            <a:pPr marL="863599" lvl="1" indent="-431800" algn="l">
              <a:lnSpc>
                <a:spcPts val="5399"/>
              </a:lnSpc>
              <a:buFont typeface="Arial"/>
              <a:buChar char="•"/>
            </a:pPr>
            <a:r>
              <a:rPr lang="en-US" sz="3999">
                <a:solidFill>
                  <a:srgbClr val="07192C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Flexibility/Customization: Allows educators to tailor materials to specific course needs.</a:t>
            </a:r>
          </a:p>
          <a:p>
            <a:pPr marL="863599" lvl="1" indent="-431800" algn="l">
              <a:lnSpc>
                <a:spcPts val="5399"/>
              </a:lnSpc>
              <a:buFont typeface="Arial"/>
              <a:buChar char="•"/>
            </a:pPr>
            <a:r>
              <a:rPr lang="en-US" sz="3999">
                <a:solidFill>
                  <a:srgbClr val="07192C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Access and Equity: Promotes equitable access to education for all students.</a:t>
            </a:r>
          </a:p>
          <a:p>
            <a:pPr marL="863599" lvl="1" indent="-431800" algn="l">
              <a:lnSpc>
                <a:spcPts val="5399"/>
              </a:lnSpc>
              <a:buFont typeface="Arial"/>
              <a:buChar char="•"/>
            </a:pPr>
            <a:r>
              <a:rPr lang="en-US" sz="3999">
                <a:solidFill>
                  <a:srgbClr val="07192C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Image: Visual representation of cost savings or educational access.</a:t>
            </a:r>
          </a:p>
          <a:p>
            <a:pPr marL="863599" lvl="1" indent="-431800" algn="l">
              <a:lnSpc>
                <a:spcPts val="5399"/>
              </a:lnSpc>
              <a:buFont typeface="Arial"/>
              <a:buChar char="•"/>
            </a:pPr>
            <a:r>
              <a:rPr lang="en-US" sz="3999">
                <a:solidFill>
                  <a:srgbClr val="07192C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Fosters innovation in teaching</a:t>
            </a:r>
          </a:p>
          <a:p>
            <a:pPr marL="0" lvl="0" indent="0" algn="l">
              <a:lnSpc>
                <a:spcPts val="5399"/>
              </a:lnSpc>
            </a:pPr>
            <a:endParaRPr lang="en-US" sz="3999">
              <a:solidFill>
                <a:srgbClr val="07192C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35876" y="1095375"/>
            <a:ext cx="8661224" cy="114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</a:pPr>
            <a:r>
              <a:rPr lang="en-US" sz="8000" b="1">
                <a:solidFill>
                  <a:srgbClr val="07192C"/>
                </a:solidFill>
                <a:latin typeface="Roca One Heavy"/>
                <a:ea typeface="Roca One Heavy"/>
                <a:cs typeface="Roca One Heavy"/>
                <a:sym typeface="Roca One Heavy"/>
              </a:rPr>
              <a:t>Benefits of OER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2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00" y="3670775"/>
            <a:ext cx="8243473" cy="4918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- Finding high-quality OER</a:t>
            </a:r>
          </a:p>
          <a:p>
            <a:pPr marL="863599" lvl="1" indent="-431800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- Lack of awareness among educators</a:t>
            </a:r>
          </a:p>
          <a:p>
            <a:pPr marL="863599" lvl="1" indent="-431800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- Time investment to adapt resources</a:t>
            </a:r>
          </a:p>
          <a:p>
            <a:pPr marL="863599" lvl="1" indent="-431800" algn="l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spc="3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- Technological barriers in some cases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28700" y="4879529"/>
            <a:ext cx="7194321" cy="4378771"/>
            <a:chOff x="0" y="0"/>
            <a:chExt cx="1043305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33050" cy="6350000"/>
            </a:xfrm>
            <a:custGeom>
              <a:avLst/>
              <a:gdLst/>
              <a:ahLst/>
              <a:cxnLst/>
              <a:rect l="l" t="t" r="r" b="b"/>
              <a:pathLst>
                <a:path w="10433050" h="6350000">
                  <a:moveTo>
                    <a:pt x="2595880" y="0"/>
                  </a:moveTo>
                  <a:lnTo>
                    <a:pt x="7837170" y="0"/>
                  </a:lnTo>
                  <a:cubicBezTo>
                    <a:pt x="9271000" y="0"/>
                    <a:pt x="10433050" y="1162050"/>
                    <a:pt x="10433050" y="2595880"/>
                  </a:cubicBezTo>
                  <a:lnTo>
                    <a:pt x="10433050" y="6350000"/>
                  </a:lnTo>
                  <a:lnTo>
                    <a:pt x="0" y="6350000"/>
                  </a:lnTo>
                  <a:lnTo>
                    <a:pt x="0" y="2595880"/>
                  </a:lnTo>
                  <a:cubicBezTo>
                    <a:pt x="0" y="1162050"/>
                    <a:pt x="1162050" y="0"/>
                    <a:pt x="2595880" y="0"/>
                  </a:cubicBezTo>
                  <a:close/>
                </a:path>
              </a:pathLst>
            </a:custGeom>
            <a:blipFill>
              <a:blip r:embed="rId3"/>
              <a:stretch>
                <a:fillRect t="-4835" b="-483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86670" y="1842729"/>
            <a:ext cx="10198802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00"/>
              </a:lnSpc>
            </a:pPr>
            <a:r>
              <a:rPr lang="en-US" sz="8000" spc="74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Challenges of OER</a:t>
            </a:r>
          </a:p>
        </p:txBody>
      </p:sp>
    </p:spTree>
  </p:cSld>
  <p:clrMapOvr>
    <a:masterClrMapping/>
  </p:clrMapOvr>
  <p:transition>
    <p:cover dir="d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1122</Words>
  <Application>Microsoft Office PowerPoint</Application>
  <PresentationFormat>Custom</PresentationFormat>
  <Paragraphs>175</Paragraphs>
  <Slides>27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Calibri</vt:lpstr>
      <vt:lpstr>TT Rounds Condensed Bold</vt:lpstr>
      <vt:lpstr>Now Bold</vt:lpstr>
      <vt:lpstr>Century Gothic</vt:lpstr>
      <vt:lpstr>Open Sans</vt:lpstr>
      <vt:lpstr>Roca One Heavy</vt:lpstr>
      <vt:lpstr>Now</vt:lpstr>
      <vt:lpstr>TT Rounds Condensed</vt:lpstr>
      <vt:lpstr>Open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OER: Getting Started with OER</dc:title>
  <cp:lastModifiedBy>Mark Sciuchetti</cp:lastModifiedBy>
  <cp:revision>3</cp:revision>
  <dcterms:created xsi:type="dcterms:W3CDTF">2006-08-16T00:00:00Z</dcterms:created>
  <dcterms:modified xsi:type="dcterms:W3CDTF">2024-09-03T15:26:30Z</dcterms:modified>
  <dc:identifier>DAGPqMiugB0</dc:identifier>
</cp:coreProperties>
</file>