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0" r:id="rId8"/>
    <p:sldId id="261" r:id="rId9"/>
    <p:sldId id="262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2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EB33C7-04B2-7367-061C-435FDF6E1F81}" v="114" dt="2025-06-03T16:40:28.402"/>
    <p1510:client id="{2F0B14CA-A7A3-4461-B94F-FF54002E5C21}" v="1" dt="2025-06-03T15:42:40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hyperlink" Target="http://www.jsu.edu/ap-disbursements/images/Direct_Deposit_Auth_Form.pdf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jsu.edu/ap-disbursements/images/Direct_Deposit_Auth_Form.pdf" TargetMode="External"/><Relationship Id="rId7" Type="http://schemas.openxmlformats.org/officeDocument/2006/relationships/image" Target="../media/image11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8C963-8865-4C7B-B644-9FA3B58CB5F5}" type="doc">
      <dgm:prSet loTypeId="urn:microsoft.com/office/officeart/2005/8/layout/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EB0B86C-5300-449B-9529-CB9134EEE50C}">
      <dgm:prSet/>
      <dgm:spPr>
        <a:solidFill>
          <a:srgbClr val="CC2127"/>
        </a:solidFill>
      </dgm:spPr>
      <dgm:t>
        <a:bodyPr/>
        <a:lstStyle/>
        <a:p>
          <a:r>
            <a:rPr lang="en-US"/>
            <a:t>Enter pre-approval prior to traveling</a:t>
          </a:r>
        </a:p>
      </dgm:t>
    </dgm:pt>
    <dgm:pt modelId="{CF3FE1DD-77F6-4CA0-8DB2-1B201619F6F0}" type="parTrans" cxnId="{88D1FECE-9140-4263-A950-695B9ED54812}">
      <dgm:prSet/>
      <dgm:spPr/>
      <dgm:t>
        <a:bodyPr/>
        <a:lstStyle/>
        <a:p>
          <a:endParaRPr lang="en-US"/>
        </a:p>
      </dgm:t>
    </dgm:pt>
    <dgm:pt modelId="{81233BF6-7E95-47F9-93AA-343810AA50AB}" type="sibTrans" cxnId="{88D1FECE-9140-4263-A950-695B9ED54812}">
      <dgm:prSet/>
      <dgm:spPr>
        <a:gradFill flip="none" rotWithShape="0">
          <a:gsLst>
            <a:gs pos="0">
              <a:srgbClr val="CC2127">
                <a:tint val="66000"/>
                <a:satMod val="160000"/>
              </a:srgbClr>
            </a:gs>
            <a:gs pos="50000">
              <a:srgbClr val="CC2127">
                <a:tint val="44500"/>
                <a:satMod val="160000"/>
              </a:srgbClr>
            </a:gs>
            <a:gs pos="100000">
              <a:srgbClr val="CC2127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endParaRPr lang="en-US"/>
        </a:p>
      </dgm:t>
    </dgm:pt>
    <dgm:pt modelId="{EAEF3220-3FDB-4D69-82F6-0A890EED1DBB}">
      <dgm:prSet/>
      <dgm:spPr>
        <a:solidFill>
          <a:srgbClr val="C00000"/>
        </a:solidFill>
      </dgm:spPr>
      <dgm:t>
        <a:bodyPr/>
        <a:lstStyle/>
        <a:p>
          <a:r>
            <a:rPr lang="en-US"/>
            <a:t>Travel for University</a:t>
          </a:r>
        </a:p>
      </dgm:t>
    </dgm:pt>
    <dgm:pt modelId="{2E6EB9CA-71A2-44AF-BF29-193BC6406304}" type="parTrans" cxnId="{506A97A1-4BE5-4272-8744-C3A521E91D71}">
      <dgm:prSet/>
      <dgm:spPr/>
      <dgm:t>
        <a:bodyPr/>
        <a:lstStyle/>
        <a:p>
          <a:endParaRPr lang="en-US"/>
        </a:p>
      </dgm:t>
    </dgm:pt>
    <dgm:pt modelId="{E325A01C-FFAF-48F0-9DA4-4963C02DA056}" type="sibTrans" cxnId="{506A97A1-4BE5-4272-8744-C3A521E91D71}">
      <dgm:prSet/>
      <dgm:spPr>
        <a:gradFill flip="none" rotWithShape="0">
          <a:gsLst>
            <a:gs pos="0">
              <a:srgbClr val="CC2127">
                <a:tint val="66000"/>
                <a:satMod val="160000"/>
              </a:srgbClr>
            </a:gs>
            <a:gs pos="50000">
              <a:srgbClr val="CC2127">
                <a:tint val="44500"/>
                <a:satMod val="160000"/>
              </a:srgbClr>
            </a:gs>
            <a:gs pos="100000">
              <a:srgbClr val="CC2127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endParaRPr lang="en-US"/>
        </a:p>
      </dgm:t>
    </dgm:pt>
    <dgm:pt modelId="{9EBB331A-BF19-4EAD-8131-A56B79CBB62D}">
      <dgm:prSet/>
      <dgm:spPr>
        <a:solidFill>
          <a:srgbClr val="CC2127"/>
        </a:solidFill>
      </dgm:spPr>
      <dgm:t>
        <a:bodyPr/>
        <a:lstStyle/>
        <a:p>
          <a:r>
            <a:rPr lang="en-US"/>
            <a:t>Complete expense report</a:t>
          </a:r>
        </a:p>
      </dgm:t>
    </dgm:pt>
    <dgm:pt modelId="{E7366CC2-441C-4CD9-B541-290C5220F9B2}" type="parTrans" cxnId="{087D6396-6E7A-48CF-8F54-01243E320F32}">
      <dgm:prSet/>
      <dgm:spPr/>
      <dgm:t>
        <a:bodyPr/>
        <a:lstStyle/>
        <a:p>
          <a:endParaRPr lang="en-US"/>
        </a:p>
      </dgm:t>
    </dgm:pt>
    <dgm:pt modelId="{8C98FA76-3C12-45F5-8941-97C1B59D1928}" type="sibTrans" cxnId="{087D6396-6E7A-48CF-8F54-01243E320F32}">
      <dgm:prSet/>
      <dgm:spPr>
        <a:gradFill flip="none" rotWithShape="0">
          <a:gsLst>
            <a:gs pos="0">
              <a:srgbClr val="CC2127">
                <a:tint val="66000"/>
                <a:satMod val="160000"/>
              </a:srgbClr>
            </a:gs>
            <a:gs pos="50000">
              <a:srgbClr val="CC2127">
                <a:tint val="44500"/>
                <a:satMod val="160000"/>
              </a:srgbClr>
            </a:gs>
            <a:gs pos="100000">
              <a:srgbClr val="CC2127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endParaRPr lang="en-US"/>
        </a:p>
      </dgm:t>
    </dgm:pt>
    <dgm:pt modelId="{A35A3D97-2EFE-4C31-953D-0C6CA7AB2D12}">
      <dgm:prSet/>
      <dgm:spPr>
        <a:solidFill>
          <a:srgbClr val="CC2127"/>
        </a:solidFill>
      </dgm:spPr>
      <dgm:t>
        <a:bodyPr/>
        <a:lstStyle/>
        <a:p>
          <a:r>
            <a:rPr lang="en-US"/>
            <a:t>Reimbursement processed </a:t>
          </a:r>
        </a:p>
      </dgm:t>
    </dgm:pt>
    <dgm:pt modelId="{927F8E56-9B4A-47DA-825C-531E0C88060B}" type="parTrans" cxnId="{CA7EA043-EF9C-4A4E-BDAB-B3E24DD507F4}">
      <dgm:prSet/>
      <dgm:spPr/>
      <dgm:t>
        <a:bodyPr/>
        <a:lstStyle/>
        <a:p>
          <a:endParaRPr lang="en-US"/>
        </a:p>
      </dgm:t>
    </dgm:pt>
    <dgm:pt modelId="{C563F3F9-3246-42EA-BC1E-B375583CE099}" type="sibTrans" cxnId="{CA7EA043-EF9C-4A4E-BDAB-B3E24DD507F4}">
      <dgm:prSet/>
      <dgm:spPr/>
      <dgm:t>
        <a:bodyPr/>
        <a:lstStyle/>
        <a:p>
          <a:endParaRPr lang="en-US"/>
        </a:p>
      </dgm:t>
    </dgm:pt>
    <dgm:pt modelId="{1E94D90B-F359-4FDF-88CB-73703E4FBC81}" type="pres">
      <dgm:prSet presAssocID="{0198C963-8865-4C7B-B644-9FA3B58CB5F5}" presName="diagram" presStyleCnt="0">
        <dgm:presLayoutVars>
          <dgm:dir/>
          <dgm:resizeHandles val="exact"/>
        </dgm:presLayoutVars>
      </dgm:prSet>
      <dgm:spPr/>
    </dgm:pt>
    <dgm:pt modelId="{DD5B56AC-364C-44ED-BC9D-F21FEBBDDAE6}" type="pres">
      <dgm:prSet presAssocID="{4EB0B86C-5300-449B-9529-CB9134EEE50C}" presName="node" presStyleLbl="node1" presStyleIdx="0" presStyleCnt="4">
        <dgm:presLayoutVars>
          <dgm:bulletEnabled val="1"/>
        </dgm:presLayoutVars>
      </dgm:prSet>
      <dgm:spPr/>
    </dgm:pt>
    <dgm:pt modelId="{B7BDB8CE-5D52-40BD-9B73-20D10A1961BC}" type="pres">
      <dgm:prSet presAssocID="{81233BF6-7E95-47F9-93AA-343810AA50AB}" presName="sibTrans" presStyleLbl="sibTrans2D1" presStyleIdx="0" presStyleCnt="3"/>
      <dgm:spPr/>
    </dgm:pt>
    <dgm:pt modelId="{A04CBDC4-3A2A-45E2-97C2-3DCA46C2EC4F}" type="pres">
      <dgm:prSet presAssocID="{81233BF6-7E95-47F9-93AA-343810AA50AB}" presName="connectorText" presStyleLbl="sibTrans2D1" presStyleIdx="0" presStyleCnt="3"/>
      <dgm:spPr/>
    </dgm:pt>
    <dgm:pt modelId="{D2744DF2-BBE7-47FD-B382-252313BD21BE}" type="pres">
      <dgm:prSet presAssocID="{EAEF3220-3FDB-4D69-82F6-0A890EED1DBB}" presName="node" presStyleLbl="node1" presStyleIdx="1" presStyleCnt="4">
        <dgm:presLayoutVars>
          <dgm:bulletEnabled val="1"/>
        </dgm:presLayoutVars>
      </dgm:prSet>
      <dgm:spPr/>
    </dgm:pt>
    <dgm:pt modelId="{A6116BAE-ACA1-4996-9327-FA37FF92D0E0}" type="pres">
      <dgm:prSet presAssocID="{E325A01C-FFAF-48F0-9DA4-4963C02DA056}" presName="sibTrans" presStyleLbl="sibTrans2D1" presStyleIdx="1" presStyleCnt="3"/>
      <dgm:spPr/>
    </dgm:pt>
    <dgm:pt modelId="{27BDFF52-B5CE-4CED-85CA-F35DE82117FE}" type="pres">
      <dgm:prSet presAssocID="{E325A01C-FFAF-48F0-9DA4-4963C02DA056}" presName="connectorText" presStyleLbl="sibTrans2D1" presStyleIdx="1" presStyleCnt="3"/>
      <dgm:spPr/>
    </dgm:pt>
    <dgm:pt modelId="{F1F25749-6666-4727-8BC2-7D59B02A0D5A}" type="pres">
      <dgm:prSet presAssocID="{9EBB331A-BF19-4EAD-8131-A56B79CBB62D}" presName="node" presStyleLbl="node1" presStyleIdx="2" presStyleCnt="4">
        <dgm:presLayoutVars>
          <dgm:bulletEnabled val="1"/>
        </dgm:presLayoutVars>
      </dgm:prSet>
      <dgm:spPr/>
    </dgm:pt>
    <dgm:pt modelId="{591AA7C4-0DB6-47B5-83D6-0058F1821EAD}" type="pres">
      <dgm:prSet presAssocID="{8C98FA76-3C12-45F5-8941-97C1B59D1928}" presName="sibTrans" presStyleLbl="sibTrans2D1" presStyleIdx="2" presStyleCnt="3"/>
      <dgm:spPr/>
    </dgm:pt>
    <dgm:pt modelId="{50A90CCC-408F-406B-A86C-EA71356CE63D}" type="pres">
      <dgm:prSet presAssocID="{8C98FA76-3C12-45F5-8941-97C1B59D1928}" presName="connectorText" presStyleLbl="sibTrans2D1" presStyleIdx="2" presStyleCnt="3"/>
      <dgm:spPr/>
    </dgm:pt>
    <dgm:pt modelId="{83541C3A-1E63-4E88-8DE3-A92016ECC686}" type="pres">
      <dgm:prSet presAssocID="{A35A3D97-2EFE-4C31-953D-0C6CA7AB2D12}" presName="node" presStyleLbl="node1" presStyleIdx="3" presStyleCnt="4">
        <dgm:presLayoutVars>
          <dgm:bulletEnabled val="1"/>
        </dgm:presLayoutVars>
      </dgm:prSet>
      <dgm:spPr/>
    </dgm:pt>
  </dgm:ptLst>
  <dgm:cxnLst>
    <dgm:cxn modelId="{4512F813-AF35-4F0E-A9E6-8EA469E3584B}" type="presOf" srcId="{A35A3D97-2EFE-4C31-953D-0C6CA7AB2D12}" destId="{83541C3A-1E63-4E88-8DE3-A92016ECC686}" srcOrd="0" destOrd="0" presId="urn:microsoft.com/office/officeart/2005/8/layout/process5"/>
    <dgm:cxn modelId="{930B5E33-483F-408A-9D7B-D52388FC6E7A}" type="presOf" srcId="{8C98FA76-3C12-45F5-8941-97C1B59D1928}" destId="{591AA7C4-0DB6-47B5-83D6-0058F1821EAD}" srcOrd="0" destOrd="0" presId="urn:microsoft.com/office/officeart/2005/8/layout/process5"/>
    <dgm:cxn modelId="{99E9E139-E980-4084-B83B-0C2AF1E4A10D}" type="presOf" srcId="{E325A01C-FFAF-48F0-9DA4-4963C02DA056}" destId="{A6116BAE-ACA1-4996-9327-FA37FF92D0E0}" srcOrd="0" destOrd="0" presId="urn:microsoft.com/office/officeart/2005/8/layout/process5"/>
    <dgm:cxn modelId="{CA7EA043-EF9C-4A4E-BDAB-B3E24DD507F4}" srcId="{0198C963-8865-4C7B-B644-9FA3B58CB5F5}" destId="{A35A3D97-2EFE-4C31-953D-0C6CA7AB2D12}" srcOrd="3" destOrd="0" parTransId="{927F8E56-9B4A-47DA-825C-531E0C88060B}" sibTransId="{C563F3F9-3246-42EA-BC1E-B375583CE099}"/>
    <dgm:cxn modelId="{1F870051-F906-4770-BA8C-08DA9353DD75}" type="presOf" srcId="{8C98FA76-3C12-45F5-8941-97C1B59D1928}" destId="{50A90CCC-408F-406B-A86C-EA71356CE63D}" srcOrd="1" destOrd="0" presId="urn:microsoft.com/office/officeart/2005/8/layout/process5"/>
    <dgm:cxn modelId="{1A282B89-AABE-494C-AB4A-34079C715055}" type="presOf" srcId="{81233BF6-7E95-47F9-93AA-343810AA50AB}" destId="{A04CBDC4-3A2A-45E2-97C2-3DCA46C2EC4F}" srcOrd="1" destOrd="0" presId="urn:microsoft.com/office/officeart/2005/8/layout/process5"/>
    <dgm:cxn modelId="{087D6396-6E7A-48CF-8F54-01243E320F32}" srcId="{0198C963-8865-4C7B-B644-9FA3B58CB5F5}" destId="{9EBB331A-BF19-4EAD-8131-A56B79CBB62D}" srcOrd="2" destOrd="0" parTransId="{E7366CC2-441C-4CD9-B541-290C5220F9B2}" sibTransId="{8C98FA76-3C12-45F5-8941-97C1B59D1928}"/>
    <dgm:cxn modelId="{F9B2A198-F7A2-4AE2-8702-1650BF50DAE8}" type="presOf" srcId="{EAEF3220-3FDB-4D69-82F6-0A890EED1DBB}" destId="{D2744DF2-BBE7-47FD-B382-252313BD21BE}" srcOrd="0" destOrd="0" presId="urn:microsoft.com/office/officeart/2005/8/layout/process5"/>
    <dgm:cxn modelId="{F4B39299-F389-4B49-B316-60D960442666}" type="presOf" srcId="{4EB0B86C-5300-449B-9529-CB9134EEE50C}" destId="{DD5B56AC-364C-44ED-BC9D-F21FEBBDDAE6}" srcOrd="0" destOrd="0" presId="urn:microsoft.com/office/officeart/2005/8/layout/process5"/>
    <dgm:cxn modelId="{506A97A1-4BE5-4272-8744-C3A521E91D71}" srcId="{0198C963-8865-4C7B-B644-9FA3B58CB5F5}" destId="{EAEF3220-3FDB-4D69-82F6-0A890EED1DBB}" srcOrd="1" destOrd="0" parTransId="{2E6EB9CA-71A2-44AF-BF29-193BC6406304}" sibTransId="{E325A01C-FFAF-48F0-9DA4-4963C02DA056}"/>
    <dgm:cxn modelId="{08A41EA6-880B-4CF5-A248-8DF637C58305}" type="presOf" srcId="{0198C963-8865-4C7B-B644-9FA3B58CB5F5}" destId="{1E94D90B-F359-4FDF-88CB-73703E4FBC81}" srcOrd="0" destOrd="0" presId="urn:microsoft.com/office/officeart/2005/8/layout/process5"/>
    <dgm:cxn modelId="{BD9403BA-D9F4-4192-88CB-614DFEE14059}" type="presOf" srcId="{81233BF6-7E95-47F9-93AA-343810AA50AB}" destId="{B7BDB8CE-5D52-40BD-9B73-20D10A1961BC}" srcOrd="0" destOrd="0" presId="urn:microsoft.com/office/officeart/2005/8/layout/process5"/>
    <dgm:cxn modelId="{18FCEBBE-BEEC-4B68-89FE-5B07539727D9}" type="presOf" srcId="{E325A01C-FFAF-48F0-9DA4-4963C02DA056}" destId="{27BDFF52-B5CE-4CED-85CA-F35DE82117FE}" srcOrd="1" destOrd="0" presId="urn:microsoft.com/office/officeart/2005/8/layout/process5"/>
    <dgm:cxn modelId="{88D1FECE-9140-4263-A950-695B9ED54812}" srcId="{0198C963-8865-4C7B-B644-9FA3B58CB5F5}" destId="{4EB0B86C-5300-449B-9529-CB9134EEE50C}" srcOrd="0" destOrd="0" parTransId="{CF3FE1DD-77F6-4CA0-8DB2-1B201619F6F0}" sibTransId="{81233BF6-7E95-47F9-93AA-343810AA50AB}"/>
    <dgm:cxn modelId="{B986D9DC-B335-4C0B-870E-E7580F6A8E70}" type="presOf" srcId="{9EBB331A-BF19-4EAD-8131-A56B79CBB62D}" destId="{F1F25749-6666-4727-8BC2-7D59B02A0D5A}" srcOrd="0" destOrd="0" presId="urn:microsoft.com/office/officeart/2005/8/layout/process5"/>
    <dgm:cxn modelId="{E36269D8-D3BC-4D52-8212-5A12C8B4795A}" type="presParOf" srcId="{1E94D90B-F359-4FDF-88CB-73703E4FBC81}" destId="{DD5B56AC-364C-44ED-BC9D-F21FEBBDDAE6}" srcOrd="0" destOrd="0" presId="urn:microsoft.com/office/officeart/2005/8/layout/process5"/>
    <dgm:cxn modelId="{EEA214E1-1342-4CDD-8EF9-3CAEE7EAAF4F}" type="presParOf" srcId="{1E94D90B-F359-4FDF-88CB-73703E4FBC81}" destId="{B7BDB8CE-5D52-40BD-9B73-20D10A1961BC}" srcOrd="1" destOrd="0" presId="urn:microsoft.com/office/officeart/2005/8/layout/process5"/>
    <dgm:cxn modelId="{7D70D8C0-5C76-4826-9C3D-3997A72C5809}" type="presParOf" srcId="{B7BDB8CE-5D52-40BD-9B73-20D10A1961BC}" destId="{A04CBDC4-3A2A-45E2-97C2-3DCA46C2EC4F}" srcOrd="0" destOrd="0" presId="urn:microsoft.com/office/officeart/2005/8/layout/process5"/>
    <dgm:cxn modelId="{D3CD58A0-A60E-4795-B238-7EB8971B1CDF}" type="presParOf" srcId="{1E94D90B-F359-4FDF-88CB-73703E4FBC81}" destId="{D2744DF2-BBE7-47FD-B382-252313BD21BE}" srcOrd="2" destOrd="0" presId="urn:microsoft.com/office/officeart/2005/8/layout/process5"/>
    <dgm:cxn modelId="{79BF2F40-5F93-4E3D-B815-6E444ADBE9F6}" type="presParOf" srcId="{1E94D90B-F359-4FDF-88CB-73703E4FBC81}" destId="{A6116BAE-ACA1-4996-9327-FA37FF92D0E0}" srcOrd="3" destOrd="0" presId="urn:microsoft.com/office/officeart/2005/8/layout/process5"/>
    <dgm:cxn modelId="{32C19578-C4BD-4BC6-85C6-902578FF23F3}" type="presParOf" srcId="{A6116BAE-ACA1-4996-9327-FA37FF92D0E0}" destId="{27BDFF52-B5CE-4CED-85CA-F35DE82117FE}" srcOrd="0" destOrd="0" presId="urn:microsoft.com/office/officeart/2005/8/layout/process5"/>
    <dgm:cxn modelId="{627FA943-C30F-45A4-BD30-67BA0E8E71C4}" type="presParOf" srcId="{1E94D90B-F359-4FDF-88CB-73703E4FBC81}" destId="{F1F25749-6666-4727-8BC2-7D59B02A0D5A}" srcOrd="4" destOrd="0" presId="urn:microsoft.com/office/officeart/2005/8/layout/process5"/>
    <dgm:cxn modelId="{36BA17FC-A6AC-4E6B-AF13-41BBB3EA0931}" type="presParOf" srcId="{1E94D90B-F359-4FDF-88CB-73703E4FBC81}" destId="{591AA7C4-0DB6-47B5-83D6-0058F1821EAD}" srcOrd="5" destOrd="0" presId="urn:microsoft.com/office/officeart/2005/8/layout/process5"/>
    <dgm:cxn modelId="{7D94E08A-3B1A-485F-8102-B19AF9679754}" type="presParOf" srcId="{591AA7C4-0DB6-47B5-83D6-0058F1821EAD}" destId="{50A90CCC-408F-406B-A86C-EA71356CE63D}" srcOrd="0" destOrd="0" presId="urn:microsoft.com/office/officeart/2005/8/layout/process5"/>
    <dgm:cxn modelId="{C5DED6A8-0344-4CB7-8430-E22BD984EA07}" type="presParOf" srcId="{1E94D90B-F359-4FDF-88CB-73703E4FBC81}" destId="{83541C3A-1E63-4E88-8DE3-A92016ECC68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DD4797-1AED-48A3-8D2D-56DC099B8EC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637CB60-0039-4A13-B545-3A83044BE0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Prior to traveling it is important to ensure you are set up in Chrome River as a vendor and for direct deposit.</a:t>
          </a:r>
        </a:p>
      </dgm:t>
    </dgm:pt>
    <dgm:pt modelId="{42AF1AEF-EC45-4695-AA86-8C5C6F650258}" type="parTrans" cxnId="{C7A33AFC-FF19-40EA-B15E-89E22C806872}">
      <dgm:prSet/>
      <dgm:spPr/>
      <dgm:t>
        <a:bodyPr/>
        <a:lstStyle/>
        <a:p>
          <a:endParaRPr lang="en-US"/>
        </a:p>
      </dgm:t>
    </dgm:pt>
    <dgm:pt modelId="{BEBC3D13-7618-4E3D-927F-E426A6DB8393}" type="sibTrans" cxnId="{C7A33AFC-FF19-40EA-B15E-89E22C806872}">
      <dgm:prSet/>
      <dgm:spPr/>
      <dgm:t>
        <a:bodyPr/>
        <a:lstStyle/>
        <a:p>
          <a:endParaRPr lang="en-US"/>
        </a:p>
      </dgm:t>
    </dgm:pt>
    <dgm:pt modelId="{D949D79B-5475-4EF5-9644-59D4872BB6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Email Procurement at purchasing@jsu.edu with your JSU ID and address  </a:t>
          </a:r>
        </a:p>
      </dgm:t>
    </dgm:pt>
    <dgm:pt modelId="{509F016C-26FB-404C-943E-A8AD43557EF7}" type="parTrans" cxnId="{97CC23AB-C563-44DE-9EA2-74B6777254A3}">
      <dgm:prSet/>
      <dgm:spPr/>
      <dgm:t>
        <a:bodyPr/>
        <a:lstStyle/>
        <a:p>
          <a:endParaRPr lang="en-US"/>
        </a:p>
      </dgm:t>
    </dgm:pt>
    <dgm:pt modelId="{F7A4D2EC-F57B-47D2-9EC6-7A05397C8CD4}" type="sibTrans" cxnId="{97CC23AB-C563-44DE-9EA2-74B6777254A3}">
      <dgm:prSet/>
      <dgm:spPr/>
      <dgm:t>
        <a:bodyPr/>
        <a:lstStyle/>
        <a:p>
          <a:endParaRPr lang="en-US"/>
        </a:p>
      </dgm:t>
    </dgm:pt>
    <dgm:pt modelId="{F8D0DC6F-A4E8-4AE7-AA8E-86F5EC24DC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Complete </a:t>
          </a:r>
          <a:r>
            <a:rPr lang="en-US">
              <a:hlinkClick xmlns:r="http://schemas.openxmlformats.org/officeDocument/2006/relationships" r:id="rId1"/>
            </a:rPr>
            <a:t>Direct Deposit Authorization </a:t>
          </a:r>
          <a:r>
            <a:rPr lang="en-US"/>
            <a:t>and send to Accounts Payable.  Any changes made to the system will not appear until the following day.</a:t>
          </a:r>
        </a:p>
      </dgm:t>
    </dgm:pt>
    <dgm:pt modelId="{450015E0-93D7-4648-B0EB-BA829230A5D0}" type="parTrans" cxnId="{C966AC93-71C1-4E40-9F77-3059ACD4943A}">
      <dgm:prSet/>
      <dgm:spPr/>
      <dgm:t>
        <a:bodyPr/>
        <a:lstStyle/>
        <a:p>
          <a:endParaRPr lang="en-US"/>
        </a:p>
      </dgm:t>
    </dgm:pt>
    <dgm:pt modelId="{097CFCBF-E165-44DE-8917-A19A9E73E4D6}" type="sibTrans" cxnId="{C966AC93-71C1-4E40-9F77-3059ACD4943A}">
      <dgm:prSet/>
      <dgm:spPr/>
      <dgm:t>
        <a:bodyPr/>
        <a:lstStyle/>
        <a:p>
          <a:endParaRPr lang="en-US"/>
        </a:p>
      </dgm:t>
    </dgm:pt>
    <dgm:pt modelId="{20F230D1-FBA4-4508-840E-83A341D6FD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Go ahead and download the Chrome River Snap app to keep digital copies of your receipt while traveling.</a:t>
          </a:r>
        </a:p>
      </dgm:t>
    </dgm:pt>
    <dgm:pt modelId="{EFFF29F0-0B0E-4C2E-8550-9F945497A0CC}" type="parTrans" cxnId="{317E068F-D8EC-426C-AA72-F184950E16C5}">
      <dgm:prSet/>
      <dgm:spPr/>
      <dgm:t>
        <a:bodyPr/>
        <a:lstStyle/>
        <a:p>
          <a:endParaRPr lang="en-US"/>
        </a:p>
      </dgm:t>
    </dgm:pt>
    <dgm:pt modelId="{BA6536AE-FAA8-405C-A96E-F74D9BBA3114}" type="sibTrans" cxnId="{317E068F-D8EC-426C-AA72-F184950E16C5}">
      <dgm:prSet/>
      <dgm:spPr/>
      <dgm:t>
        <a:bodyPr/>
        <a:lstStyle/>
        <a:p>
          <a:endParaRPr lang="en-US"/>
        </a:p>
      </dgm:t>
    </dgm:pt>
    <dgm:pt modelId="{B3ADFA49-C45D-47CF-B4AD-FFC284B0BB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sure to enter your pre-approval with appropriate documentation </a:t>
          </a:r>
          <a:r>
            <a:rPr lang="en-US" b="1" u="sng"/>
            <a:t>prior</a:t>
          </a:r>
          <a:r>
            <a:rPr lang="en-US"/>
            <a:t> to traveling. </a:t>
          </a:r>
        </a:p>
      </dgm:t>
    </dgm:pt>
    <dgm:pt modelId="{7781310B-CB25-4C0D-8351-5F57DCA64D26}" type="parTrans" cxnId="{07C98C09-29EF-4B26-9B61-5754CF28B68F}">
      <dgm:prSet/>
      <dgm:spPr/>
      <dgm:t>
        <a:bodyPr/>
        <a:lstStyle/>
        <a:p>
          <a:endParaRPr lang="en-US"/>
        </a:p>
      </dgm:t>
    </dgm:pt>
    <dgm:pt modelId="{867403C6-5FD7-4AED-BCCC-6718F8EFE2A1}" type="sibTrans" cxnId="{07C98C09-29EF-4B26-9B61-5754CF28B68F}">
      <dgm:prSet/>
      <dgm:spPr/>
      <dgm:t>
        <a:bodyPr/>
        <a:lstStyle/>
        <a:p>
          <a:endParaRPr lang="en-US"/>
        </a:p>
      </dgm:t>
    </dgm:pt>
    <dgm:pt modelId="{19C96C39-2321-455B-B6F1-7152DEA12A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sure to watch the Chrome River travel videos and review the University Travel Policy.  </a:t>
          </a:r>
        </a:p>
      </dgm:t>
    </dgm:pt>
    <dgm:pt modelId="{7ECBE382-FF41-4E0A-BCBD-5D111E58812B}" type="parTrans" cxnId="{77EBA9D0-2A63-4099-97E4-47CAB988ACBB}">
      <dgm:prSet/>
      <dgm:spPr/>
      <dgm:t>
        <a:bodyPr/>
        <a:lstStyle/>
        <a:p>
          <a:endParaRPr lang="en-US"/>
        </a:p>
      </dgm:t>
    </dgm:pt>
    <dgm:pt modelId="{68D6EC6B-DDBE-44AF-A008-AF300D2E94B3}" type="sibTrans" cxnId="{77EBA9D0-2A63-4099-97E4-47CAB988ACBB}">
      <dgm:prSet/>
      <dgm:spPr/>
      <dgm:t>
        <a:bodyPr/>
        <a:lstStyle/>
        <a:p>
          <a:endParaRPr lang="en-US"/>
        </a:p>
      </dgm:t>
    </dgm:pt>
    <dgm:pt modelId="{880ED8E3-7E28-4134-8F74-9D586101123E}" type="pres">
      <dgm:prSet presAssocID="{9DDD4797-1AED-48A3-8D2D-56DC099B8ECC}" presName="root" presStyleCnt="0">
        <dgm:presLayoutVars>
          <dgm:dir/>
          <dgm:resizeHandles val="exact"/>
        </dgm:presLayoutVars>
      </dgm:prSet>
      <dgm:spPr/>
    </dgm:pt>
    <dgm:pt modelId="{B25452C4-28D1-439C-B86F-06064161B850}" type="pres">
      <dgm:prSet presAssocID="{1637CB60-0039-4A13-B545-3A83044BE0B3}" presName="compNode" presStyleCnt="0"/>
      <dgm:spPr/>
    </dgm:pt>
    <dgm:pt modelId="{91F22EB1-78B9-4EBA-B716-9259F382BBD1}" type="pres">
      <dgm:prSet presAssocID="{1637CB60-0039-4A13-B545-3A83044BE0B3}" presName="bgRect" presStyleLbl="bgShp" presStyleIdx="0" presStyleCnt="4" custLinFactNeighborY="658"/>
      <dgm:spPr>
        <a:solidFill>
          <a:schemeClr val="bg1"/>
        </a:solidFill>
      </dgm:spPr>
    </dgm:pt>
    <dgm:pt modelId="{A7F2491E-12F2-4D60-8FA2-4DFA074DE9A2}" type="pres">
      <dgm:prSet presAssocID="{1637CB60-0039-4A13-B545-3A83044BE0B3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E1F75B3D-C3B7-4BA7-8D25-9F86FB533746}" type="pres">
      <dgm:prSet presAssocID="{1637CB60-0039-4A13-B545-3A83044BE0B3}" presName="spaceRect" presStyleCnt="0"/>
      <dgm:spPr/>
    </dgm:pt>
    <dgm:pt modelId="{10B27A68-DB59-4FE6-83A6-7BC828187956}" type="pres">
      <dgm:prSet presAssocID="{1637CB60-0039-4A13-B545-3A83044BE0B3}" presName="parTx" presStyleLbl="revTx" presStyleIdx="0" presStyleCnt="5">
        <dgm:presLayoutVars>
          <dgm:chMax val="0"/>
          <dgm:chPref val="0"/>
        </dgm:presLayoutVars>
      </dgm:prSet>
      <dgm:spPr/>
    </dgm:pt>
    <dgm:pt modelId="{CB1E8383-397F-478D-92EA-341EA7F81319}" type="pres">
      <dgm:prSet presAssocID="{1637CB60-0039-4A13-B545-3A83044BE0B3}" presName="desTx" presStyleLbl="revTx" presStyleIdx="1" presStyleCnt="5">
        <dgm:presLayoutVars/>
      </dgm:prSet>
      <dgm:spPr/>
    </dgm:pt>
    <dgm:pt modelId="{5A18D7F0-1586-49C0-A9AE-81E96A5B8BC6}" type="pres">
      <dgm:prSet presAssocID="{BEBC3D13-7618-4E3D-927F-E426A6DB8393}" presName="sibTrans" presStyleCnt="0"/>
      <dgm:spPr/>
    </dgm:pt>
    <dgm:pt modelId="{87B0958B-5F6C-4E50-9A51-43BA1E18993E}" type="pres">
      <dgm:prSet presAssocID="{20F230D1-FBA4-4508-840E-83A341D6FDD9}" presName="compNode" presStyleCnt="0"/>
      <dgm:spPr/>
    </dgm:pt>
    <dgm:pt modelId="{A663AF79-2F37-4433-8E88-143A56C80373}" type="pres">
      <dgm:prSet presAssocID="{20F230D1-FBA4-4508-840E-83A341D6FDD9}" presName="bgRect" presStyleLbl="bgShp" presStyleIdx="1" presStyleCnt="4" custLinFactNeighborY="-86"/>
      <dgm:spPr>
        <a:solidFill>
          <a:schemeClr val="bg1"/>
        </a:solidFill>
      </dgm:spPr>
    </dgm:pt>
    <dgm:pt modelId="{BDE768C3-87AF-4931-9D4D-A4F7ECD95C4A}" type="pres">
      <dgm:prSet presAssocID="{20F230D1-FBA4-4508-840E-83A341D6FDD9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8ABEE139-6788-4A35-A562-4FD7DA33204D}" type="pres">
      <dgm:prSet presAssocID="{20F230D1-FBA4-4508-840E-83A341D6FDD9}" presName="spaceRect" presStyleCnt="0"/>
      <dgm:spPr/>
    </dgm:pt>
    <dgm:pt modelId="{41DAE8BE-8BA9-450B-A735-E33A7FE009DE}" type="pres">
      <dgm:prSet presAssocID="{20F230D1-FBA4-4508-840E-83A341D6FDD9}" presName="parTx" presStyleLbl="revTx" presStyleIdx="2" presStyleCnt="5">
        <dgm:presLayoutVars>
          <dgm:chMax val="0"/>
          <dgm:chPref val="0"/>
        </dgm:presLayoutVars>
      </dgm:prSet>
      <dgm:spPr/>
    </dgm:pt>
    <dgm:pt modelId="{6039C714-203E-4ED8-A645-C45C9AB61941}" type="pres">
      <dgm:prSet presAssocID="{BA6536AE-FAA8-405C-A96E-F74D9BBA3114}" presName="sibTrans" presStyleCnt="0"/>
      <dgm:spPr/>
    </dgm:pt>
    <dgm:pt modelId="{3879E3F1-43D8-4A1F-A575-0EF36D1DB4A1}" type="pres">
      <dgm:prSet presAssocID="{B3ADFA49-C45D-47CF-B4AD-FFC284B0BBD2}" presName="compNode" presStyleCnt="0"/>
      <dgm:spPr/>
    </dgm:pt>
    <dgm:pt modelId="{3DB569FB-E723-432B-A9C5-A38B5AD7E967}" type="pres">
      <dgm:prSet presAssocID="{B3ADFA49-C45D-47CF-B4AD-FFC284B0BBD2}" presName="bgRect" presStyleLbl="bgShp" presStyleIdx="2" presStyleCnt="4"/>
      <dgm:spPr>
        <a:solidFill>
          <a:schemeClr val="bg1"/>
        </a:solidFill>
      </dgm:spPr>
    </dgm:pt>
    <dgm:pt modelId="{6F09CF37-33FC-4226-82D3-27CECA003116}" type="pres">
      <dgm:prSet presAssocID="{B3ADFA49-C45D-47CF-B4AD-FFC284B0BBD2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7E3E17A6-6A96-418E-8697-64E82B235E8B}" type="pres">
      <dgm:prSet presAssocID="{B3ADFA49-C45D-47CF-B4AD-FFC284B0BBD2}" presName="spaceRect" presStyleCnt="0"/>
      <dgm:spPr/>
    </dgm:pt>
    <dgm:pt modelId="{E2363D18-E571-4037-B689-7A319F6D4ACB}" type="pres">
      <dgm:prSet presAssocID="{B3ADFA49-C45D-47CF-B4AD-FFC284B0BBD2}" presName="parTx" presStyleLbl="revTx" presStyleIdx="3" presStyleCnt="5">
        <dgm:presLayoutVars>
          <dgm:chMax val="0"/>
          <dgm:chPref val="0"/>
        </dgm:presLayoutVars>
      </dgm:prSet>
      <dgm:spPr/>
    </dgm:pt>
    <dgm:pt modelId="{1C24A2BE-E855-41C5-8ED9-DBBF9BDC072D}" type="pres">
      <dgm:prSet presAssocID="{867403C6-5FD7-4AED-BCCC-6718F8EFE2A1}" presName="sibTrans" presStyleCnt="0"/>
      <dgm:spPr/>
    </dgm:pt>
    <dgm:pt modelId="{66728988-0E9D-4A83-AF08-DA19F1E1BB65}" type="pres">
      <dgm:prSet presAssocID="{19C96C39-2321-455B-B6F1-7152DEA12AB9}" presName="compNode" presStyleCnt="0"/>
      <dgm:spPr/>
    </dgm:pt>
    <dgm:pt modelId="{B927BCA7-8CD9-4CE1-90E0-CE1882B9479E}" type="pres">
      <dgm:prSet presAssocID="{19C96C39-2321-455B-B6F1-7152DEA12AB9}" presName="bgRect" presStyleLbl="bgShp" presStyleIdx="3" presStyleCnt="4"/>
      <dgm:spPr>
        <a:solidFill>
          <a:schemeClr val="bg1"/>
        </a:solidFill>
      </dgm:spPr>
    </dgm:pt>
    <dgm:pt modelId="{8758B818-5AC7-490A-B807-A643CCAC8578}" type="pres">
      <dgm:prSet presAssocID="{19C96C39-2321-455B-B6F1-7152DEA12AB9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D5DA9D8D-7F77-4EA5-8391-7DAA4C2ABFD3}" type="pres">
      <dgm:prSet presAssocID="{19C96C39-2321-455B-B6F1-7152DEA12AB9}" presName="spaceRect" presStyleCnt="0"/>
      <dgm:spPr/>
    </dgm:pt>
    <dgm:pt modelId="{CCBA4689-CD2D-4598-B230-99236CC7A7F0}" type="pres">
      <dgm:prSet presAssocID="{19C96C39-2321-455B-B6F1-7152DEA12AB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7C98C09-29EF-4B26-9B61-5754CF28B68F}" srcId="{9DDD4797-1AED-48A3-8D2D-56DC099B8ECC}" destId="{B3ADFA49-C45D-47CF-B4AD-FFC284B0BBD2}" srcOrd="2" destOrd="0" parTransId="{7781310B-CB25-4C0D-8351-5F57DCA64D26}" sibTransId="{867403C6-5FD7-4AED-BCCC-6718F8EFE2A1}"/>
    <dgm:cxn modelId="{ABF08C2A-036B-4498-8662-B2DF478677B6}" type="presOf" srcId="{20F230D1-FBA4-4508-840E-83A341D6FDD9}" destId="{41DAE8BE-8BA9-450B-A735-E33A7FE009DE}" srcOrd="0" destOrd="0" presId="urn:microsoft.com/office/officeart/2018/2/layout/IconVerticalSolidList"/>
    <dgm:cxn modelId="{EAFD5B31-1CA9-441A-AFAB-CB811BC76CE2}" type="presOf" srcId="{19C96C39-2321-455B-B6F1-7152DEA12AB9}" destId="{CCBA4689-CD2D-4598-B230-99236CC7A7F0}" srcOrd="0" destOrd="0" presId="urn:microsoft.com/office/officeart/2018/2/layout/IconVerticalSolidList"/>
    <dgm:cxn modelId="{EE306848-B66A-48C3-A48E-16F82EA7E9A1}" type="presOf" srcId="{D949D79B-5475-4EF5-9644-59D4872BB633}" destId="{CB1E8383-397F-478D-92EA-341EA7F81319}" srcOrd="0" destOrd="0" presId="urn:microsoft.com/office/officeart/2018/2/layout/IconVerticalSolidList"/>
    <dgm:cxn modelId="{317E068F-D8EC-426C-AA72-F184950E16C5}" srcId="{9DDD4797-1AED-48A3-8D2D-56DC099B8ECC}" destId="{20F230D1-FBA4-4508-840E-83A341D6FDD9}" srcOrd="1" destOrd="0" parTransId="{EFFF29F0-0B0E-4C2E-8550-9F945497A0CC}" sibTransId="{BA6536AE-FAA8-405C-A96E-F74D9BBA3114}"/>
    <dgm:cxn modelId="{C966AC93-71C1-4E40-9F77-3059ACD4943A}" srcId="{1637CB60-0039-4A13-B545-3A83044BE0B3}" destId="{F8D0DC6F-A4E8-4AE7-AA8E-86F5EC24DC95}" srcOrd="1" destOrd="0" parTransId="{450015E0-93D7-4648-B0EB-BA829230A5D0}" sibTransId="{097CFCBF-E165-44DE-8917-A19A9E73E4D6}"/>
    <dgm:cxn modelId="{13D51795-6926-41EF-8933-FFE1F808BF9E}" type="presOf" srcId="{1637CB60-0039-4A13-B545-3A83044BE0B3}" destId="{10B27A68-DB59-4FE6-83A6-7BC828187956}" srcOrd="0" destOrd="0" presId="urn:microsoft.com/office/officeart/2018/2/layout/IconVerticalSolidList"/>
    <dgm:cxn modelId="{97CC23AB-C563-44DE-9EA2-74B6777254A3}" srcId="{1637CB60-0039-4A13-B545-3A83044BE0B3}" destId="{D949D79B-5475-4EF5-9644-59D4872BB633}" srcOrd="0" destOrd="0" parTransId="{509F016C-26FB-404C-943E-A8AD43557EF7}" sibTransId="{F7A4D2EC-F57B-47D2-9EC6-7A05397C8CD4}"/>
    <dgm:cxn modelId="{1836F0CD-553B-4CB0-85D4-DB4AD1504224}" type="presOf" srcId="{F8D0DC6F-A4E8-4AE7-AA8E-86F5EC24DC95}" destId="{CB1E8383-397F-478D-92EA-341EA7F81319}" srcOrd="0" destOrd="1" presId="urn:microsoft.com/office/officeart/2018/2/layout/IconVerticalSolidList"/>
    <dgm:cxn modelId="{77EBA9D0-2A63-4099-97E4-47CAB988ACBB}" srcId="{9DDD4797-1AED-48A3-8D2D-56DC099B8ECC}" destId="{19C96C39-2321-455B-B6F1-7152DEA12AB9}" srcOrd="3" destOrd="0" parTransId="{7ECBE382-FF41-4E0A-BCBD-5D111E58812B}" sibTransId="{68D6EC6B-DDBE-44AF-A008-AF300D2E94B3}"/>
    <dgm:cxn modelId="{309CE1DF-C529-456B-8E6F-34A1544227A9}" type="presOf" srcId="{9DDD4797-1AED-48A3-8D2D-56DC099B8ECC}" destId="{880ED8E3-7E28-4134-8F74-9D586101123E}" srcOrd="0" destOrd="0" presId="urn:microsoft.com/office/officeart/2018/2/layout/IconVerticalSolidList"/>
    <dgm:cxn modelId="{577DE6F3-21E4-416C-B0B9-50285883C823}" type="presOf" srcId="{B3ADFA49-C45D-47CF-B4AD-FFC284B0BBD2}" destId="{E2363D18-E571-4037-B689-7A319F6D4ACB}" srcOrd="0" destOrd="0" presId="urn:microsoft.com/office/officeart/2018/2/layout/IconVerticalSolidList"/>
    <dgm:cxn modelId="{C7A33AFC-FF19-40EA-B15E-89E22C806872}" srcId="{9DDD4797-1AED-48A3-8D2D-56DC099B8ECC}" destId="{1637CB60-0039-4A13-B545-3A83044BE0B3}" srcOrd="0" destOrd="0" parTransId="{42AF1AEF-EC45-4695-AA86-8C5C6F650258}" sibTransId="{BEBC3D13-7618-4E3D-927F-E426A6DB8393}"/>
    <dgm:cxn modelId="{D864B447-DEF3-4678-94F4-D50ABBA4E3FA}" type="presParOf" srcId="{880ED8E3-7E28-4134-8F74-9D586101123E}" destId="{B25452C4-28D1-439C-B86F-06064161B850}" srcOrd="0" destOrd="0" presId="urn:microsoft.com/office/officeart/2018/2/layout/IconVerticalSolidList"/>
    <dgm:cxn modelId="{52292782-CAFA-45E8-9ED3-8F77C7714FC7}" type="presParOf" srcId="{B25452C4-28D1-439C-B86F-06064161B850}" destId="{91F22EB1-78B9-4EBA-B716-9259F382BBD1}" srcOrd="0" destOrd="0" presId="urn:microsoft.com/office/officeart/2018/2/layout/IconVerticalSolidList"/>
    <dgm:cxn modelId="{0D237A4D-64BC-469B-BF67-8096388077AE}" type="presParOf" srcId="{B25452C4-28D1-439C-B86F-06064161B850}" destId="{A7F2491E-12F2-4D60-8FA2-4DFA074DE9A2}" srcOrd="1" destOrd="0" presId="urn:microsoft.com/office/officeart/2018/2/layout/IconVerticalSolidList"/>
    <dgm:cxn modelId="{38738633-659F-4044-AA75-D58C61C75724}" type="presParOf" srcId="{B25452C4-28D1-439C-B86F-06064161B850}" destId="{E1F75B3D-C3B7-4BA7-8D25-9F86FB533746}" srcOrd="2" destOrd="0" presId="urn:microsoft.com/office/officeart/2018/2/layout/IconVerticalSolidList"/>
    <dgm:cxn modelId="{8E3B6F1C-4E0F-4723-A2B4-A6AB8C3BF9FE}" type="presParOf" srcId="{B25452C4-28D1-439C-B86F-06064161B850}" destId="{10B27A68-DB59-4FE6-83A6-7BC828187956}" srcOrd="3" destOrd="0" presId="urn:microsoft.com/office/officeart/2018/2/layout/IconVerticalSolidList"/>
    <dgm:cxn modelId="{2D403633-7010-4C13-AB34-A954BA687ED6}" type="presParOf" srcId="{B25452C4-28D1-439C-B86F-06064161B850}" destId="{CB1E8383-397F-478D-92EA-341EA7F81319}" srcOrd="4" destOrd="0" presId="urn:microsoft.com/office/officeart/2018/2/layout/IconVerticalSolidList"/>
    <dgm:cxn modelId="{6101E02A-D36B-4F4D-AAEF-3F19547A45E0}" type="presParOf" srcId="{880ED8E3-7E28-4134-8F74-9D586101123E}" destId="{5A18D7F0-1586-49C0-A9AE-81E96A5B8BC6}" srcOrd="1" destOrd="0" presId="urn:microsoft.com/office/officeart/2018/2/layout/IconVerticalSolidList"/>
    <dgm:cxn modelId="{34713DF3-7326-4C6D-87D2-85C149E9FA0A}" type="presParOf" srcId="{880ED8E3-7E28-4134-8F74-9D586101123E}" destId="{87B0958B-5F6C-4E50-9A51-43BA1E18993E}" srcOrd="2" destOrd="0" presId="urn:microsoft.com/office/officeart/2018/2/layout/IconVerticalSolidList"/>
    <dgm:cxn modelId="{79BDDB17-EE3E-45EE-A0C3-DACA354B8292}" type="presParOf" srcId="{87B0958B-5F6C-4E50-9A51-43BA1E18993E}" destId="{A663AF79-2F37-4433-8E88-143A56C80373}" srcOrd="0" destOrd="0" presId="urn:microsoft.com/office/officeart/2018/2/layout/IconVerticalSolidList"/>
    <dgm:cxn modelId="{96A04DB6-18D4-41BB-A346-3BBB75CEAFBC}" type="presParOf" srcId="{87B0958B-5F6C-4E50-9A51-43BA1E18993E}" destId="{BDE768C3-87AF-4931-9D4D-A4F7ECD95C4A}" srcOrd="1" destOrd="0" presId="urn:microsoft.com/office/officeart/2018/2/layout/IconVerticalSolidList"/>
    <dgm:cxn modelId="{0783A3DF-E05E-4D48-BBF2-F7AD7C6727A4}" type="presParOf" srcId="{87B0958B-5F6C-4E50-9A51-43BA1E18993E}" destId="{8ABEE139-6788-4A35-A562-4FD7DA33204D}" srcOrd="2" destOrd="0" presId="urn:microsoft.com/office/officeart/2018/2/layout/IconVerticalSolidList"/>
    <dgm:cxn modelId="{85995902-A75E-4AAC-83AA-85B144EFA43D}" type="presParOf" srcId="{87B0958B-5F6C-4E50-9A51-43BA1E18993E}" destId="{41DAE8BE-8BA9-450B-A735-E33A7FE009DE}" srcOrd="3" destOrd="0" presId="urn:microsoft.com/office/officeart/2018/2/layout/IconVerticalSolidList"/>
    <dgm:cxn modelId="{FA1D4258-BA1B-4E16-9CA6-863F7FB39F17}" type="presParOf" srcId="{880ED8E3-7E28-4134-8F74-9D586101123E}" destId="{6039C714-203E-4ED8-A645-C45C9AB61941}" srcOrd="3" destOrd="0" presId="urn:microsoft.com/office/officeart/2018/2/layout/IconVerticalSolidList"/>
    <dgm:cxn modelId="{59E2238B-B3BF-480B-AF4E-DC333FCD5FDB}" type="presParOf" srcId="{880ED8E3-7E28-4134-8F74-9D586101123E}" destId="{3879E3F1-43D8-4A1F-A575-0EF36D1DB4A1}" srcOrd="4" destOrd="0" presId="urn:microsoft.com/office/officeart/2018/2/layout/IconVerticalSolidList"/>
    <dgm:cxn modelId="{8F16BFE1-2D66-4008-9A76-E0761D6A8EC3}" type="presParOf" srcId="{3879E3F1-43D8-4A1F-A575-0EF36D1DB4A1}" destId="{3DB569FB-E723-432B-A9C5-A38B5AD7E967}" srcOrd="0" destOrd="0" presId="urn:microsoft.com/office/officeart/2018/2/layout/IconVerticalSolidList"/>
    <dgm:cxn modelId="{E1D47C9C-7B34-4CCA-922A-4D04C799EEAE}" type="presParOf" srcId="{3879E3F1-43D8-4A1F-A575-0EF36D1DB4A1}" destId="{6F09CF37-33FC-4226-82D3-27CECA003116}" srcOrd="1" destOrd="0" presId="urn:microsoft.com/office/officeart/2018/2/layout/IconVerticalSolidList"/>
    <dgm:cxn modelId="{F3B00B34-8CF1-4EAD-BB80-EF89DB546007}" type="presParOf" srcId="{3879E3F1-43D8-4A1F-A575-0EF36D1DB4A1}" destId="{7E3E17A6-6A96-418E-8697-64E82B235E8B}" srcOrd="2" destOrd="0" presId="urn:microsoft.com/office/officeart/2018/2/layout/IconVerticalSolidList"/>
    <dgm:cxn modelId="{1F7B4303-8ACD-4F85-9879-0EF93220470A}" type="presParOf" srcId="{3879E3F1-43D8-4A1F-A575-0EF36D1DB4A1}" destId="{E2363D18-E571-4037-B689-7A319F6D4ACB}" srcOrd="3" destOrd="0" presId="urn:microsoft.com/office/officeart/2018/2/layout/IconVerticalSolidList"/>
    <dgm:cxn modelId="{58BA3377-5151-4F2F-9D92-4F347C41ECD2}" type="presParOf" srcId="{880ED8E3-7E28-4134-8F74-9D586101123E}" destId="{1C24A2BE-E855-41C5-8ED9-DBBF9BDC072D}" srcOrd="5" destOrd="0" presId="urn:microsoft.com/office/officeart/2018/2/layout/IconVerticalSolidList"/>
    <dgm:cxn modelId="{8F18B928-0533-4D50-9028-F90E1C9C7144}" type="presParOf" srcId="{880ED8E3-7E28-4134-8F74-9D586101123E}" destId="{66728988-0E9D-4A83-AF08-DA19F1E1BB65}" srcOrd="6" destOrd="0" presId="urn:microsoft.com/office/officeart/2018/2/layout/IconVerticalSolidList"/>
    <dgm:cxn modelId="{D55A94E8-E3E1-45E8-990C-0C0164D6258E}" type="presParOf" srcId="{66728988-0E9D-4A83-AF08-DA19F1E1BB65}" destId="{B927BCA7-8CD9-4CE1-90E0-CE1882B9479E}" srcOrd="0" destOrd="0" presId="urn:microsoft.com/office/officeart/2018/2/layout/IconVerticalSolidList"/>
    <dgm:cxn modelId="{F7C627C7-304B-46CC-8550-BAFE20016543}" type="presParOf" srcId="{66728988-0E9D-4A83-AF08-DA19F1E1BB65}" destId="{8758B818-5AC7-490A-B807-A643CCAC8578}" srcOrd="1" destOrd="0" presId="urn:microsoft.com/office/officeart/2018/2/layout/IconVerticalSolidList"/>
    <dgm:cxn modelId="{6193DD9E-664E-43FC-B6CD-3A0332EDCFCE}" type="presParOf" srcId="{66728988-0E9D-4A83-AF08-DA19F1E1BB65}" destId="{D5DA9D8D-7F77-4EA5-8391-7DAA4C2ABFD3}" srcOrd="2" destOrd="0" presId="urn:microsoft.com/office/officeart/2018/2/layout/IconVerticalSolidList"/>
    <dgm:cxn modelId="{7FC2553D-0320-4FB8-96EF-3FE9A05AD14E}" type="presParOf" srcId="{66728988-0E9D-4A83-AF08-DA19F1E1BB65}" destId="{CCBA4689-CD2D-4598-B230-99236CC7A7F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B56AC-364C-44ED-BC9D-F21FEBBDDAE6}">
      <dsp:nvSpPr>
        <dsp:cNvPr id="0" name=""/>
        <dsp:cNvSpPr/>
      </dsp:nvSpPr>
      <dsp:spPr>
        <a:xfrm>
          <a:off x="726357" y="2561"/>
          <a:ext cx="2876865" cy="1726119"/>
        </a:xfrm>
        <a:prstGeom prst="roundRect">
          <a:avLst>
            <a:gd name="adj" fmla="val 10000"/>
          </a:avLst>
        </a:prstGeom>
        <a:solidFill>
          <a:srgbClr val="CC212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Enter pre-approval prior to traveling</a:t>
          </a:r>
        </a:p>
      </dsp:txBody>
      <dsp:txXfrm>
        <a:off x="776913" y="53117"/>
        <a:ext cx="2775753" cy="1625007"/>
      </dsp:txXfrm>
    </dsp:sp>
    <dsp:sp modelId="{B7BDB8CE-5D52-40BD-9B73-20D10A1961BC}">
      <dsp:nvSpPr>
        <dsp:cNvPr id="0" name=""/>
        <dsp:cNvSpPr/>
      </dsp:nvSpPr>
      <dsp:spPr>
        <a:xfrm>
          <a:off x="3856387" y="508889"/>
          <a:ext cx="609895" cy="713462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CC2127">
                <a:tint val="66000"/>
                <a:satMod val="160000"/>
              </a:srgbClr>
            </a:gs>
            <a:gs pos="50000">
              <a:srgbClr val="CC2127">
                <a:tint val="44500"/>
                <a:satMod val="160000"/>
              </a:srgbClr>
            </a:gs>
            <a:gs pos="100000">
              <a:srgbClr val="CC2127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856387" y="651581"/>
        <a:ext cx="426927" cy="428078"/>
      </dsp:txXfrm>
    </dsp:sp>
    <dsp:sp modelId="{D2744DF2-BBE7-47FD-B382-252313BD21BE}">
      <dsp:nvSpPr>
        <dsp:cNvPr id="0" name=""/>
        <dsp:cNvSpPr/>
      </dsp:nvSpPr>
      <dsp:spPr>
        <a:xfrm>
          <a:off x="4753969" y="2561"/>
          <a:ext cx="2876865" cy="1726119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Travel for University</a:t>
          </a:r>
        </a:p>
      </dsp:txBody>
      <dsp:txXfrm>
        <a:off x="4804525" y="53117"/>
        <a:ext cx="2775753" cy="1625007"/>
      </dsp:txXfrm>
    </dsp:sp>
    <dsp:sp modelId="{A6116BAE-ACA1-4996-9327-FA37FF92D0E0}">
      <dsp:nvSpPr>
        <dsp:cNvPr id="0" name=""/>
        <dsp:cNvSpPr/>
      </dsp:nvSpPr>
      <dsp:spPr>
        <a:xfrm rot="5400000">
          <a:off x="5887454" y="1930060"/>
          <a:ext cx="609895" cy="713462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CC2127">
                <a:tint val="66000"/>
                <a:satMod val="160000"/>
              </a:srgbClr>
            </a:gs>
            <a:gs pos="50000">
              <a:srgbClr val="CC2127">
                <a:tint val="44500"/>
                <a:satMod val="160000"/>
              </a:srgbClr>
            </a:gs>
            <a:gs pos="100000">
              <a:srgbClr val="CC2127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5978363" y="1981843"/>
        <a:ext cx="428078" cy="426927"/>
      </dsp:txXfrm>
    </dsp:sp>
    <dsp:sp modelId="{F1F25749-6666-4727-8BC2-7D59B02A0D5A}">
      <dsp:nvSpPr>
        <dsp:cNvPr id="0" name=""/>
        <dsp:cNvSpPr/>
      </dsp:nvSpPr>
      <dsp:spPr>
        <a:xfrm>
          <a:off x="4753969" y="2879426"/>
          <a:ext cx="2876865" cy="1726119"/>
        </a:xfrm>
        <a:prstGeom prst="roundRect">
          <a:avLst>
            <a:gd name="adj" fmla="val 10000"/>
          </a:avLst>
        </a:prstGeom>
        <a:solidFill>
          <a:srgbClr val="CC212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Complete expense report</a:t>
          </a:r>
        </a:p>
      </dsp:txBody>
      <dsp:txXfrm>
        <a:off x="4804525" y="2929982"/>
        <a:ext cx="2775753" cy="1625007"/>
      </dsp:txXfrm>
    </dsp:sp>
    <dsp:sp modelId="{591AA7C4-0DB6-47B5-83D6-0058F1821EAD}">
      <dsp:nvSpPr>
        <dsp:cNvPr id="0" name=""/>
        <dsp:cNvSpPr/>
      </dsp:nvSpPr>
      <dsp:spPr>
        <a:xfrm rot="10800000">
          <a:off x="3890909" y="3385754"/>
          <a:ext cx="609895" cy="713462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CC2127">
                <a:tint val="66000"/>
                <a:satMod val="160000"/>
              </a:srgbClr>
            </a:gs>
            <a:gs pos="50000">
              <a:srgbClr val="CC2127">
                <a:tint val="44500"/>
                <a:satMod val="160000"/>
              </a:srgbClr>
            </a:gs>
            <a:gs pos="100000">
              <a:srgbClr val="CC2127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4073877" y="3528446"/>
        <a:ext cx="426927" cy="428078"/>
      </dsp:txXfrm>
    </dsp:sp>
    <dsp:sp modelId="{83541C3A-1E63-4E88-8DE3-A92016ECC686}">
      <dsp:nvSpPr>
        <dsp:cNvPr id="0" name=""/>
        <dsp:cNvSpPr/>
      </dsp:nvSpPr>
      <dsp:spPr>
        <a:xfrm>
          <a:off x="726357" y="2879426"/>
          <a:ext cx="2876865" cy="1726119"/>
        </a:xfrm>
        <a:prstGeom prst="roundRect">
          <a:avLst>
            <a:gd name="adj" fmla="val 10000"/>
          </a:avLst>
        </a:prstGeom>
        <a:solidFill>
          <a:srgbClr val="CC212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Reimbursement processed </a:t>
          </a:r>
        </a:p>
      </dsp:txBody>
      <dsp:txXfrm>
        <a:off x="776913" y="2929982"/>
        <a:ext cx="2775753" cy="1625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22EB1-78B9-4EBA-B716-9259F382BBD1}">
      <dsp:nvSpPr>
        <dsp:cNvPr id="0" name=""/>
        <dsp:cNvSpPr/>
      </dsp:nvSpPr>
      <dsp:spPr>
        <a:xfrm>
          <a:off x="0" y="9945"/>
          <a:ext cx="9665208" cy="91441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2491E-12F2-4D60-8FA2-4DFA074DE9A2}">
      <dsp:nvSpPr>
        <dsp:cNvPr id="0" name=""/>
        <dsp:cNvSpPr/>
      </dsp:nvSpPr>
      <dsp:spPr>
        <a:xfrm>
          <a:off x="276611" y="209672"/>
          <a:ext cx="502929" cy="502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27A68-DB59-4FE6-83A6-7BC828187956}">
      <dsp:nvSpPr>
        <dsp:cNvPr id="0" name=""/>
        <dsp:cNvSpPr/>
      </dsp:nvSpPr>
      <dsp:spPr>
        <a:xfrm>
          <a:off x="1056151" y="3928"/>
          <a:ext cx="4349343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Prior to traveling it is important to ensure you are set up in Chrome River as a vendor and for direct deposit.</a:t>
          </a:r>
        </a:p>
      </dsp:txBody>
      <dsp:txXfrm>
        <a:off x="1056151" y="3928"/>
        <a:ext cx="4349343" cy="914416"/>
      </dsp:txXfrm>
    </dsp:sp>
    <dsp:sp modelId="{CB1E8383-397F-478D-92EA-341EA7F81319}">
      <dsp:nvSpPr>
        <dsp:cNvPr id="0" name=""/>
        <dsp:cNvSpPr/>
      </dsp:nvSpPr>
      <dsp:spPr>
        <a:xfrm>
          <a:off x="5405495" y="3928"/>
          <a:ext cx="4258680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Email Procurement at purchasing@jsu.edu with your JSU ID and address 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Complete </a:t>
          </a:r>
          <a:r>
            <a:rPr lang="en-US" sz="1100" kern="1200">
              <a:hlinkClick xmlns:r="http://schemas.openxmlformats.org/officeDocument/2006/relationships" r:id="rId3"/>
            </a:rPr>
            <a:t>Direct Deposit Authorization </a:t>
          </a:r>
          <a:r>
            <a:rPr lang="en-US" sz="1100" kern="1200"/>
            <a:t>and send to Accounts Payable.  Any changes made to the system will not appear until the following day.</a:t>
          </a:r>
        </a:p>
      </dsp:txBody>
      <dsp:txXfrm>
        <a:off x="5405495" y="3928"/>
        <a:ext cx="4258680" cy="914416"/>
      </dsp:txXfrm>
    </dsp:sp>
    <dsp:sp modelId="{A663AF79-2F37-4433-8E88-143A56C80373}">
      <dsp:nvSpPr>
        <dsp:cNvPr id="0" name=""/>
        <dsp:cNvSpPr/>
      </dsp:nvSpPr>
      <dsp:spPr>
        <a:xfrm>
          <a:off x="0" y="1146163"/>
          <a:ext cx="9665208" cy="91441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768C3-87AF-4931-9D4D-A4F7ECD95C4A}">
      <dsp:nvSpPr>
        <dsp:cNvPr id="0" name=""/>
        <dsp:cNvSpPr/>
      </dsp:nvSpPr>
      <dsp:spPr>
        <a:xfrm>
          <a:off x="276611" y="1352693"/>
          <a:ext cx="502929" cy="50292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AE8BE-8BA9-450B-A735-E33A7FE009DE}">
      <dsp:nvSpPr>
        <dsp:cNvPr id="0" name=""/>
        <dsp:cNvSpPr/>
      </dsp:nvSpPr>
      <dsp:spPr>
        <a:xfrm>
          <a:off x="1056151" y="1146949"/>
          <a:ext cx="8608024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Go ahead and download the Chrome River Snap app to keep digital copies of your receipt while traveling.</a:t>
          </a:r>
        </a:p>
      </dsp:txBody>
      <dsp:txXfrm>
        <a:off x="1056151" y="1146949"/>
        <a:ext cx="8608024" cy="914416"/>
      </dsp:txXfrm>
    </dsp:sp>
    <dsp:sp modelId="{3DB569FB-E723-432B-A9C5-A38B5AD7E967}">
      <dsp:nvSpPr>
        <dsp:cNvPr id="0" name=""/>
        <dsp:cNvSpPr/>
      </dsp:nvSpPr>
      <dsp:spPr>
        <a:xfrm>
          <a:off x="0" y="2289971"/>
          <a:ext cx="9665208" cy="91441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9CF37-33FC-4226-82D3-27CECA003116}">
      <dsp:nvSpPr>
        <dsp:cNvPr id="0" name=""/>
        <dsp:cNvSpPr/>
      </dsp:nvSpPr>
      <dsp:spPr>
        <a:xfrm>
          <a:off x="276611" y="2495714"/>
          <a:ext cx="502929" cy="50292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63D18-E571-4037-B689-7A319F6D4ACB}">
      <dsp:nvSpPr>
        <dsp:cNvPr id="0" name=""/>
        <dsp:cNvSpPr/>
      </dsp:nvSpPr>
      <dsp:spPr>
        <a:xfrm>
          <a:off x="1056151" y="2289971"/>
          <a:ext cx="8608024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 sure to enter your pre-approval with appropriate documentation </a:t>
          </a:r>
          <a:r>
            <a:rPr lang="en-US" sz="1500" b="1" u="sng" kern="1200"/>
            <a:t>prior</a:t>
          </a:r>
          <a:r>
            <a:rPr lang="en-US" sz="1500" kern="1200"/>
            <a:t> to traveling. </a:t>
          </a:r>
        </a:p>
      </dsp:txBody>
      <dsp:txXfrm>
        <a:off x="1056151" y="2289971"/>
        <a:ext cx="8608024" cy="914416"/>
      </dsp:txXfrm>
    </dsp:sp>
    <dsp:sp modelId="{B927BCA7-8CD9-4CE1-90E0-CE1882B9479E}">
      <dsp:nvSpPr>
        <dsp:cNvPr id="0" name=""/>
        <dsp:cNvSpPr/>
      </dsp:nvSpPr>
      <dsp:spPr>
        <a:xfrm>
          <a:off x="0" y="3432992"/>
          <a:ext cx="9665208" cy="91441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8B818-5AC7-490A-B807-A643CCAC8578}">
      <dsp:nvSpPr>
        <dsp:cNvPr id="0" name=""/>
        <dsp:cNvSpPr/>
      </dsp:nvSpPr>
      <dsp:spPr>
        <a:xfrm>
          <a:off x="276611" y="3638736"/>
          <a:ext cx="502929" cy="502929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A4689-CD2D-4598-B230-99236CC7A7F0}">
      <dsp:nvSpPr>
        <dsp:cNvPr id="0" name=""/>
        <dsp:cNvSpPr/>
      </dsp:nvSpPr>
      <dsp:spPr>
        <a:xfrm>
          <a:off x="1056151" y="3432992"/>
          <a:ext cx="8608024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 sure to watch the Chrome River travel videos and review the University Travel Policy.  </a:t>
          </a:r>
        </a:p>
      </dsp:txBody>
      <dsp:txXfrm>
        <a:off x="1056151" y="3432992"/>
        <a:ext cx="8608024" cy="914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9906811-CBDC-9160-6775-5042FDC6961D}"/>
              </a:ext>
            </a:extLst>
          </p:cNvPr>
          <p:cNvSpPr/>
          <p:nvPr userDrawn="1"/>
        </p:nvSpPr>
        <p:spPr>
          <a:xfrm>
            <a:off x="0" y="0"/>
            <a:ext cx="12192000" cy="6037118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1E4E4-D5C9-39DD-474A-DDD9F98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595" y="1122363"/>
            <a:ext cx="6671346" cy="2438984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88C05-B054-9DCA-5D0A-B8F5DE932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595" y="3602038"/>
            <a:ext cx="6671346" cy="169139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A180FA7-B447-BA59-5E35-9CD41AC9D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1341" y="6196968"/>
            <a:ext cx="7772400" cy="4117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D5A816F-BBA0-2B33-B38F-359B758E25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959" y="1371453"/>
            <a:ext cx="56912" cy="3326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7330D2-D5A1-1E4B-8FF0-F30BB6BB3D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3493" y="1202116"/>
            <a:ext cx="3632885" cy="36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1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AF79-1AA2-DA57-DD3B-DA679F582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358" y="1690668"/>
            <a:ext cx="8030092" cy="2871808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4DF22-EF91-D3DB-A295-630CC3DDA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7358" y="4579435"/>
            <a:ext cx="8030092" cy="151021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A3FB13F9-CD08-C247-9F14-8BD93BF87E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942151" cy="4644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19DA76-A162-BD4B-AF26-0A8C7D6380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47" y="5077266"/>
            <a:ext cx="1622055" cy="162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E26D9E-951B-AFBC-AD65-C0BE409866F4}"/>
              </a:ext>
            </a:extLst>
          </p:cNvPr>
          <p:cNvSpPr/>
          <p:nvPr userDrawn="1"/>
        </p:nvSpPr>
        <p:spPr>
          <a:xfrm>
            <a:off x="220212" y="240452"/>
            <a:ext cx="11751576" cy="6377095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0932A-9A93-E8F1-D2A5-E08ABE78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F1BC6-39BF-13F2-B589-46CA864E6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0C69-6F94-2371-F710-6B6B3CFCD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0BD11E-96B1-F24B-ABB6-DB0652016A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119" y="5148551"/>
            <a:ext cx="1593669" cy="15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Red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A75AFF-4167-EAED-5A22-13463EC3C7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0D8BD5-D9A8-2294-831B-EBF61E35EBF0}"/>
              </a:ext>
            </a:extLst>
          </p:cNvPr>
          <p:cNvSpPr/>
          <p:nvPr userDrawn="1"/>
        </p:nvSpPr>
        <p:spPr>
          <a:xfrm>
            <a:off x="220212" y="240452"/>
            <a:ext cx="11751576" cy="6377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0932A-9A93-E8F1-D2A5-E08ABE78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F1BC6-39BF-13F2-B589-46CA864E6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0C69-6F94-2371-F710-6B6B3CFCD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49CC4A-CB39-CD46-A9DA-3C398EB3AB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119" y="5130429"/>
            <a:ext cx="1622055" cy="162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7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1B653C-4749-6D09-FFFA-87D492B646C3}"/>
              </a:ext>
            </a:extLst>
          </p:cNvPr>
          <p:cNvSpPr/>
          <p:nvPr userDrawn="1"/>
        </p:nvSpPr>
        <p:spPr>
          <a:xfrm>
            <a:off x="220212" y="240452"/>
            <a:ext cx="11751576" cy="6377095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7B234-A867-466C-BFD5-A659E9487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B24CA-D88E-92B6-EAE4-989EFDC10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EAD695-03B9-C648-8EC9-4DE71C1A4D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119" y="5148551"/>
            <a:ext cx="1593669" cy="15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4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A3FB13F9-CD08-C247-9F14-8BD93BF87E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942151" cy="4644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19DA76-A162-BD4B-AF26-0A8C7D6380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47" y="5077266"/>
            <a:ext cx="1622055" cy="16220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59A19E-F691-7D48-8866-108519EC4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06" y="365125"/>
            <a:ext cx="825068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1EA7362-B18C-544A-9053-EC3B37494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4706" y="1792692"/>
            <a:ext cx="8357192" cy="4608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552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Red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8D0492-8FC1-8D7D-6188-0F4E3F75EF95}"/>
              </a:ext>
            </a:extLst>
          </p:cNvPr>
          <p:cNvSpPr/>
          <p:nvPr userDrawn="1"/>
        </p:nvSpPr>
        <p:spPr>
          <a:xfrm>
            <a:off x="0" y="5173133"/>
            <a:ext cx="12192000" cy="1752599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1C3D9A-248D-A278-8C76-D02D9E08D3E7}"/>
              </a:ext>
            </a:extLst>
          </p:cNvPr>
          <p:cNvSpPr/>
          <p:nvPr userDrawn="1"/>
        </p:nvSpPr>
        <p:spPr>
          <a:xfrm>
            <a:off x="220212" y="240452"/>
            <a:ext cx="11751576" cy="6377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3D693-04B2-889D-DB22-A5C6E243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639A0-B01C-9070-1764-3D5250BB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F2877-429F-38F8-8BE8-45364C422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A2183-D6A4-4201-9C7E-C011BCB4C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92720-B6F8-4A35-00B1-4B5C3319B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44E006-7B1B-584F-B84A-A8546577A5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9100" y="5932016"/>
            <a:ext cx="7772400" cy="41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0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8258A2-FC07-7DDB-68C7-6F7B916BAEE7}"/>
              </a:ext>
            </a:extLst>
          </p:cNvPr>
          <p:cNvSpPr/>
          <p:nvPr userDrawn="1"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3D693-04B2-889D-DB22-A5C6E243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24" y="365125"/>
            <a:ext cx="927576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639A0-B01C-9070-1764-3D5250BB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9623" y="1681163"/>
            <a:ext cx="391795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F2877-429F-38F8-8BE8-45364C422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9622" y="2505075"/>
            <a:ext cx="3917953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A2183-D6A4-4201-9C7E-C011BCB4C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92720-B6F8-4A35-00B1-4B5C3319B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D95BD5-D73C-6247-98D1-5E27DB04D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99" y="5148552"/>
            <a:ext cx="1593669" cy="15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5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FCEA8B-E626-D186-770E-972A95F522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B7E37-9CC1-3A56-4FAF-ED28DC8CD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788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EF1B4E-4899-6597-C8A1-BFFB984C1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429000"/>
            <a:ext cx="6781800" cy="183673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add contact information name or email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11AF7F-B1CE-5A40-BC81-30C04C8C8F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183" y="4091781"/>
            <a:ext cx="2858155" cy="285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5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A07FC-AEBB-10E0-4A93-A0DB7A7D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50286-99CE-1E23-2DFA-A334BE689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94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76" r:id="rId3"/>
    <p:sldLayoutId id="2147483675" r:id="rId4"/>
    <p:sldLayoutId id="2147483673" r:id="rId5"/>
    <p:sldLayoutId id="2147483712" r:id="rId6"/>
    <p:sldLayoutId id="2147483678" r:id="rId7"/>
    <p:sldLayoutId id="2147483677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powerdms.com/JSUAL/documents/1291668" TargetMode="External"/><Relationship Id="rId2" Type="http://schemas.openxmlformats.org/officeDocument/2006/relationships/hyperlink" Target="https://jsu.edu/controller/using-chrome-rive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.chromeriver.com/hc/en-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F3B282-7D1E-204F-8E32-9037326B2F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Athletic Travel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79D9C05-759F-3845-BCFD-C3CC22BB85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Chrome River Pre-Approval and Expense Report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76802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CA2C-D733-BD6E-C475-8D750F21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887EF-6D2F-F293-B3AD-EB5C6D521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Training Videos</a:t>
            </a:r>
            <a:endParaRPr lang="en-US"/>
          </a:p>
          <a:p>
            <a:r>
              <a:rPr lang="en-US">
                <a:hlinkClick r:id="rId3"/>
              </a:rPr>
              <a:t>University Travel Policy</a:t>
            </a:r>
            <a:endParaRPr lang="en-US"/>
          </a:p>
          <a:p>
            <a:r>
              <a:rPr lang="en-US">
                <a:hlinkClick r:id="rId4"/>
              </a:rPr>
              <a:t>Chrome River Help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1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F477-FEB3-7EBB-236A-CDEF24D1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06" y="365125"/>
            <a:ext cx="8250681" cy="1325563"/>
          </a:xfrm>
        </p:spPr>
        <p:txBody>
          <a:bodyPr anchor="ctr">
            <a:normAutofit/>
          </a:bodyPr>
          <a:lstStyle/>
          <a:p>
            <a:r>
              <a:rPr lang="en-US"/>
              <a:t>Chrome River 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9803FF-637F-9F4F-9E49-128C4C2E528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8221400"/>
              </p:ext>
            </p:extLst>
          </p:nvPr>
        </p:nvGraphicFramePr>
        <p:xfrm>
          <a:off x="3104706" y="1792692"/>
          <a:ext cx="8357192" cy="4608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762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29A4-0DBB-0648-B920-EE84F6B0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Prior to Travel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914157-9493-A227-3446-34E8B589D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525832"/>
              </p:ext>
            </p:extLst>
          </p:nvPr>
        </p:nvGraphicFramePr>
        <p:xfrm>
          <a:off x="838200" y="1825625"/>
          <a:ext cx="966520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560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logo of a camera&#10;&#10;AI-generated content may be incorrect.">
            <a:extLst>
              <a:ext uri="{FF2B5EF4-FFF2-40B4-BE49-F238E27FC236}">
                <a16:creationId xmlns:a16="http://schemas.microsoft.com/office/drawing/2014/main" id="{C3A10F29-3C6B-6201-BAFA-FFB5BEA2D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909" y="1930011"/>
            <a:ext cx="5591013" cy="275417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61ADB90-D45B-8EAF-A812-18B0F14F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Chrome River Snap App</a:t>
            </a:r>
          </a:p>
        </p:txBody>
      </p:sp>
      <p:pic>
        <p:nvPicPr>
          <p:cNvPr id="5" name="Picture 4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183DF81A-25E6-8250-2F01-F6340EB90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330" y="2499907"/>
            <a:ext cx="2097116" cy="2077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BBF322-F025-DC9C-1C01-D9CA54325A44}"/>
              </a:ext>
            </a:extLst>
          </p:cNvPr>
          <p:cNvSpPr txBox="1"/>
          <p:nvPr/>
        </p:nvSpPr>
        <p:spPr>
          <a:xfrm>
            <a:off x="7275029" y="1851588"/>
            <a:ext cx="38603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Scan here to download from the apple App Store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9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79DA6-3952-994A-A2EC-9B67D656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Common Pre-Approval Questions/Mistakes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36A3C-5692-4F4F-826E-09607D995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1400"/>
              <a:t>Please be sure to enter the correct FOAP (Budget Line). Please keep in mind that all post season travel will go to a different org than regular season.</a:t>
            </a:r>
          </a:p>
          <a:p>
            <a:r>
              <a:rPr lang="en-US" sz="1400"/>
              <a:t>Make sure you indicate if you used a fleet vehicle or if you have pre-paid items on the </a:t>
            </a:r>
            <a:r>
              <a:rPr lang="en-US" sz="1400" err="1"/>
              <a:t>pcard</a:t>
            </a:r>
            <a:r>
              <a:rPr lang="en-US" sz="1400"/>
              <a:t> or a purchase order (PO). Common situations where you will need to indicate these include the following:</a:t>
            </a:r>
          </a:p>
          <a:p>
            <a:pPr lvl="1"/>
            <a:r>
              <a:rPr lang="en-US" sz="1400"/>
              <a:t>Using rental vehicles on a PO. Football and Men’s Basketball commonly do this. </a:t>
            </a:r>
          </a:p>
          <a:p>
            <a:pPr lvl="1"/>
            <a:r>
              <a:rPr lang="en-US" sz="1400"/>
              <a:t>Using a fleet vehicle van or vehicle. </a:t>
            </a:r>
          </a:p>
          <a:p>
            <a:pPr lvl="1"/>
            <a:r>
              <a:rPr lang="en-US" sz="1400"/>
              <a:t>Booking your flight or hotel through Shorts Travel.</a:t>
            </a:r>
          </a:p>
          <a:p>
            <a:pPr lvl="1"/>
            <a:r>
              <a:rPr lang="en-US" sz="1400"/>
              <a:t>Booking your conference registration through a </a:t>
            </a:r>
            <a:r>
              <a:rPr lang="en-US" sz="1400" err="1"/>
              <a:t>pcard</a:t>
            </a:r>
            <a:r>
              <a:rPr lang="en-US" sz="1400"/>
              <a:t>.</a:t>
            </a:r>
          </a:p>
          <a:p>
            <a:pPr marL="0" indent="0">
              <a:buNone/>
            </a:pPr>
            <a:r>
              <a:rPr lang="en-US" sz="1400" b="1" u="sng"/>
              <a:t>*If items are purchased on a </a:t>
            </a:r>
            <a:r>
              <a:rPr lang="en-US" sz="1400" b="1" u="sng" err="1"/>
              <a:t>pcard</a:t>
            </a:r>
            <a:r>
              <a:rPr lang="en-US" sz="1400" b="1" u="sng"/>
              <a:t> or PO, documentation should be attached to the expense report*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/>
              <a:t>When you go to enter your pre-approved expenses, lines purchased on the </a:t>
            </a:r>
            <a:r>
              <a:rPr lang="en-US" sz="1400" err="1"/>
              <a:t>pcard</a:t>
            </a:r>
            <a:r>
              <a:rPr lang="en-US" sz="1400"/>
              <a:t> or on a PO should not be entered in estimated expenses. 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/>
              <a:t>Hotels for conferences should not be paid on a </a:t>
            </a:r>
            <a:r>
              <a:rPr lang="en-US" sz="1400" err="1"/>
              <a:t>pcard</a:t>
            </a:r>
            <a:r>
              <a:rPr lang="en-US" sz="140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9953C2-C735-6510-BF79-0CFEB55BC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582" y="1085088"/>
            <a:ext cx="4137149" cy="509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63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6C08-A71E-704D-A4F1-5913BE7F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24" y="365125"/>
            <a:ext cx="9627102" cy="1325563"/>
          </a:xfrm>
        </p:spPr>
        <p:txBody>
          <a:bodyPr>
            <a:normAutofit/>
          </a:bodyPr>
          <a:lstStyle/>
          <a:p>
            <a:r>
              <a:rPr lang="en-US" sz="3600"/>
              <a:t>Common Expense Report Questions/Mistakes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A9067-034F-0349-AA17-44EDF2F6C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9622" y="1467853"/>
            <a:ext cx="8983415" cy="4721810"/>
          </a:xfrm>
        </p:spPr>
        <p:txBody>
          <a:bodyPr>
            <a:normAutofit lnSpcReduction="10000"/>
          </a:bodyPr>
          <a:lstStyle/>
          <a:p>
            <a:r>
              <a:rPr lang="en-US" sz="2200"/>
              <a:t>Please make sure to provide proper documentation for every line of your expense report including items purchased on a purchase order or </a:t>
            </a:r>
            <a:r>
              <a:rPr lang="en-US" sz="2200" err="1"/>
              <a:t>pcard</a:t>
            </a:r>
            <a:r>
              <a:rPr lang="en-US" sz="2200"/>
              <a:t>. </a:t>
            </a:r>
          </a:p>
          <a:p>
            <a:pPr lvl="1"/>
            <a:r>
              <a:rPr lang="en-US" sz="2200"/>
              <a:t>Someone should be able to open your expense report and see the entire story of your travel based on your documentation.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Mileage should be entered based the University Address (700 Pelham Road N) or home address. The address closer to the destination should be entered. </a:t>
            </a:r>
            <a:endParaRPr lang="en-US" sz="2200"/>
          </a:p>
          <a:p>
            <a:pPr lvl="1">
              <a:spcBef>
                <a:spcPts val="1000"/>
              </a:spcBef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A specific address should always be entered not just a city.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Conference itinerary and registration should be attached to the expense report when applicable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Expense reports should be entered as so</a:t>
            </a:r>
            <a:r>
              <a:rPr lang="en-US" sz="2200"/>
              <a:t>on as you return to ensure you don’t lose your receipts. </a:t>
            </a:r>
            <a:r>
              <a:rPr lang="en-US" sz="2200" b="1" u="sng"/>
              <a:t>Travel not entered within 60 days upon return will be taxable to the employee. </a:t>
            </a:r>
            <a:endParaRPr kumimoji="0" lang="en-US" sz="2200" b="1" i="0" u="sng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9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5871D-87A8-FB41-A009-7DE2A2919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522DB-6B82-4443-8C46-6C7A6C99B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3312"/>
            <a:ext cx="5181600" cy="4823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/>
              <a:t>In-State Travel</a:t>
            </a:r>
          </a:p>
          <a:p>
            <a:pPr marL="0" indent="0">
              <a:buNone/>
            </a:pPr>
            <a:r>
              <a:rPr lang="en-US" sz="2200"/>
              <a:t>-You may choose between the in-state and out of state travel meal rules.</a:t>
            </a:r>
          </a:p>
          <a:p>
            <a:pPr marL="0" indent="0">
              <a:buNone/>
            </a:pPr>
            <a:r>
              <a:rPr lang="en-US" sz="2200"/>
              <a:t>-In state meal per diem is as follows per the Travel policy.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1778F-A60F-3E48-ABF4-756B30C3D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3312"/>
            <a:ext cx="5181600" cy="4823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u="sng"/>
              <a:t>Out-of-State Travel</a:t>
            </a:r>
          </a:p>
          <a:p>
            <a:pPr marL="0" indent="0">
              <a:buNone/>
            </a:pPr>
            <a:r>
              <a:rPr lang="en-US" sz="2100"/>
              <a:t>-Must be actual expenses.</a:t>
            </a:r>
          </a:p>
          <a:p>
            <a:pPr marL="0" indent="0">
              <a:buNone/>
            </a:pPr>
            <a:r>
              <a:rPr lang="en-US" sz="2100"/>
              <a:t>-Cannot include alcohol, souvenir cup, or rounding up to charity. </a:t>
            </a:r>
          </a:p>
          <a:p>
            <a:pPr marL="0" indent="0">
              <a:buNone/>
            </a:pPr>
            <a:r>
              <a:rPr lang="en-US" sz="2100"/>
              <a:t>-Cannot be reimbursed for meals in Calhoun County. </a:t>
            </a:r>
          </a:p>
          <a:p>
            <a:pPr marL="0" indent="0">
              <a:buNone/>
            </a:pPr>
            <a:r>
              <a:rPr lang="en-US" sz="2100"/>
              <a:t>-Each day should be entered on one line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68564F-C9BD-1CE5-801B-DE05DB11F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83" y="3626001"/>
            <a:ext cx="5709617" cy="2634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F141BC-379F-F44A-F746-6891CADD9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21267"/>
            <a:ext cx="5629079" cy="148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B425C-8C87-814E-ADB8-90A64541A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7656" y="2882365"/>
            <a:ext cx="6370271" cy="3049203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Please reach out if you have any further questions or would like to request additional training.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3D2A4-FA26-2FC9-89B5-B6F73ADD7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59" y="2135854"/>
            <a:ext cx="2276793" cy="4048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68C8B-522C-776C-B41E-CFA5E5EA9440}"/>
              </a:ext>
            </a:extLst>
          </p:cNvPr>
          <p:cNvSpPr txBox="1"/>
          <p:nvPr/>
        </p:nvSpPr>
        <p:spPr>
          <a:xfrm>
            <a:off x="3753852" y="661737"/>
            <a:ext cx="3990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3776965"/>
      </p:ext>
    </p:extLst>
  </p:cSld>
  <p:clrMapOvr>
    <a:masterClrMapping/>
  </p:clrMapOvr>
</p:sld>
</file>

<file path=ppt/theme/theme1.xml><?xml version="1.0" encoding="utf-8"?>
<a:theme xmlns:a="http://schemas.openxmlformats.org/drawingml/2006/main" name="JSU Defaul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91D021E-DB08-734E-98DC-F06C81C75A9B}" vid="{3637F862-5279-A94E-94DC-74D451B000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JSU Default Template</Template>
  <TotalTime>0</TotalTime>
  <Words>565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JSU Default Template</vt:lpstr>
      <vt:lpstr>Athletic Travel</vt:lpstr>
      <vt:lpstr>Training Resources</vt:lpstr>
      <vt:lpstr>Chrome River Process</vt:lpstr>
      <vt:lpstr>Prior to Travel</vt:lpstr>
      <vt:lpstr>Chrome River Snap App</vt:lpstr>
      <vt:lpstr>Common Pre-Approval Questions/Mistakes</vt:lpstr>
      <vt:lpstr>Common Expense Report Questions/Mistakes</vt:lpstr>
      <vt:lpstr>Meals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Darby Davis</cp:lastModifiedBy>
  <cp:revision>32</cp:revision>
  <cp:lastPrinted>2025-06-03T15:42:41Z</cp:lastPrinted>
  <dcterms:created xsi:type="dcterms:W3CDTF">2023-08-11T13:56:07Z</dcterms:created>
  <dcterms:modified xsi:type="dcterms:W3CDTF">2025-06-09T20:58:13Z</dcterms:modified>
</cp:coreProperties>
</file>